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1"/>
  </p:notesMasterIdLst>
  <p:handoutMasterIdLst>
    <p:handoutMasterId r:id="rId22"/>
  </p:handoutMasterIdLst>
  <p:sldIdLst>
    <p:sldId id="256" r:id="rId2"/>
    <p:sldId id="263" r:id="rId3"/>
    <p:sldId id="283" r:id="rId4"/>
    <p:sldId id="281" r:id="rId5"/>
    <p:sldId id="260" r:id="rId6"/>
    <p:sldId id="272" r:id="rId7"/>
    <p:sldId id="286" r:id="rId8"/>
    <p:sldId id="271" r:id="rId9"/>
    <p:sldId id="270" r:id="rId10"/>
    <p:sldId id="279" r:id="rId11"/>
    <p:sldId id="267" r:id="rId12"/>
    <p:sldId id="264" r:id="rId13"/>
    <p:sldId id="268" r:id="rId14"/>
    <p:sldId id="288" r:id="rId15"/>
    <p:sldId id="277" r:id="rId16"/>
    <p:sldId id="287" r:id="rId17"/>
    <p:sldId id="274" r:id="rId18"/>
    <p:sldId id="285" r:id="rId19"/>
    <p:sldId id="275" r:id="rId20"/>
  </p:sldIdLst>
  <p:sldSz cx="12192000" cy="6858000"/>
  <p:notesSz cx="7315200" cy="96012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B0520"/>
    <a:srgbClr val="0004FC"/>
    <a:srgbClr val="0C234B"/>
    <a:srgbClr val="6F868D"/>
    <a:srgbClr val="1FFF00"/>
    <a:srgbClr val="FF00FF"/>
    <a:srgbClr val="0505FF"/>
    <a:srgbClr val="CA00CA"/>
    <a:srgbClr val="899CA2"/>
    <a:srgbClr val="BCBEC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960" autoAdjust="0"/>
    <p:restoredTop sz="80729" autoAdjust="0"/>
  </p:normalViewPr>
  <p:slideViewPr>
    <p:cSldViewPr snapToGrid="0">
      <p:cViewPr varScale="1">
        <p:scale>
          <a:sx n="71" d="100"/>
          <a:sy n="71" d="100"/>
        </p:scale>
        <p:origin x="835" y="48"/>
      </p:cViewPr>
      <p:guideLst>
        <p:guide orient="horz" pos="2160"/>
        <p:guide pos="3840"/>
      </p:guideLst>
    </p:cSldViewPr>
  </p:slideViewPr>
  <p:notesTextViewPr>
    <p:cViewPr>
      <p:scale>
        <a:sx n="100" d="100"/>
        <a:sy n="100" d="100"/>
      </p:scale>
      <p:origin x="0" y="0"/>
    </p:cViewPr>
  </p:notesTextViewPr>
  <p:sorterViewPr>
    <p:cViewPr>
      <p:scale>
        <a:sx n="60" d="100"/>
        <a:sy n="6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F3F4080-CC2E-46B2-A0DD-9DC1FB6F4E33}"/>
              </a:ext>
            </a:extLst>
          </p:cNvPr>
          <p:cNvSpPr>
            <a:spLocks noGrp="1"/>
          </p:cNvSpPr>
          <p:nvPr>
            <p:ph type="hdr" sz="quarter"/>
          </p:nvPr>
        </p:nvSpPr>
        <p:spPr>
          <a:xfrm>
            <a:off x="0" y="0"/>
            <a:ext cx="3170357" cy="480547"/>
          </a:xfrm>
          <a:prstGeom prst="rect">
            <a:avLst/>
          </a:prstGeom>
        </p:spPr>
        <p:txBody>
          <a:bodyPr vert="horz" lIns="93790" tIns="46895" rIns="93790" bIns="46895" rtlCol="0"/>
          <a:lstStyle>
            <a:lvl1pPr algn="l">
              <a:defRPr sz="1200"/>
            </a:lvl1pPr>
          </a:lstStyle>
          <a:p>
            <a:r>
              <a:rPr lang="en-US"/>
              <a:t>Kirk Davis</a:t>
            </a:r>
          </a:p>
        </p:txBody>
      </p:sp>
      <p:sp>
        <p:nvSpPr>
          <p:cNvPr id="3" name="Date Placeholder 2">
            <a:extLst>
              <a:ext uri="{FF2B5EF4-FFF2-40B4-BE49-F238E27FC236}">
                <a16:creationId xmlns:a16="http://schemas.microsoft.com/office/drawing/2014/main" id="{F09243E1-F536-4A4D-8416-CDE71950D4C7}"/>
              </a:ext>
            </a:extLst>
          </p:cNvPr>
          <p:cNvSpPr>
            <a:spLocks noGrp="1"/>
          </p:cNvSpPr>
          <p:nvPr>
            <p:ph type="dt" sz="quarter" idx="1"/>
          </p:nvPr>
        </p:nvSpPr>
        <p:spPr>
          <a:xfrm>
            <a:off x="4143209" y="0"/>
            <a:ext cx="3170357" cy="480547"/>
          </a:xfrm>
          <a:prstGeom prst="rect">
            <a:avLst/>
          </a:prstGeom>
        </p:spPr>
        <p:txBody>
          <a:bodyPr vert="horz" lIns="93790" tIns="46895" rIns="93790" bIns="46895" rtlCol="0"/>
          <a:lstStyle>
            <a:lvl1pPr algn="r">
              <a:defRPr sz="1200"/>
            </a:lvl1pPr>
          </a:lstStyle>
          <a:p>
            <a:fld id="{A0A549FA-5BBE-4139-A732-F5D0C3BFE6B4}" type="datetime1">
              <a:rPr lang="en-US" smtClean="0"/>
              <a:t>4/2/2019</a:t>
            </a:fld>
            <a:endParaRPr lang="en-US"/>
          </a:p>
        </p:txBody>
      </p:sp>
      <p:sp>
        <p:nvSpPr>
          <p:cNvPr id="4" name="Footer Placeholder 3">
            <a:extLst>
              <a:ext uri="{FF2B5EF4-FFF2-40B4-BE49-F238E27FC236}">
                <a16:creationId xmlns:a16="http://schemas.microsoft.com/office/drawing/2014/main" id="{6AE2D48A-D187-4CCE-8ADB-592FB3583677}"/>
              </a:ext>
            </a:extLst>
          </p:cNvPr>
          <p:cNvSpPr>
            <a:spLocks noGrp="1"/>
          </p:cNvSpPr>
          <p:nvPr>
            <p:ph type="ftr" sz="quarter" idx="2"/>
          </p:nvPr>
        </p:nvSpPr>
        <p:spPr>
          <a:xfrm>
            <a:off x="0" y="9120653"/>
            <a:ext cx="3170357" cy="480547"/>
          </a:xfrm>
          <a:prstGeom prst="rect">
            <a:avLst/>
          </a:prstGeom>
        </p:spPr>
        <p:txBody>
          <a:bodyPr vert="horz" lIns="93790" tIns="46895" rIns="93790" bIns="46895" rtlCol="0" anchor="b"/>
          <a:lstStyle>
            <a:lvl1pPr algn="l">
              <a:defRPr sz="1200"/>
            </a:lvl1pPr>
          </a:lstStyle>
          <a:p>
            <a:r>
              <a:rPr lang="en-US"/>
              <a:t>Kirk Davis. Arizona/NASA Space Grant Symposium. April 13, 2019</a:t>
            </a:r>
          </a:p>
        </p:txBody>
      </p:sp>
      <p:sp>
        <p:nvSpPr>
          <p:cNvPr id="5" name="Slide Number Placeholder 4">
            <a:extLst>
              <a:ext uri="{FF2B5EF4-FFF2-40B4-BE49-F238E27FC236}">
                <a16:creationId xmlns:a16="http://schemas.microsoft.com/office/drawing/2014/main" id="{F278298A-ACE6-4905-AC40-F31F5E5FC35F}"/>
              </a:ext>
            </a:extLst>
          </p:cNvPr>
          <p:cNvSpPr>
            <a:spLocks noGrp="1"/>
          </p:cNvSpPr>
          <p:nvPr>
            <p:ph type="sldNum" sz="quarter" idx="3"/>
          </p:nvPr>
        </p:nvSpPr>
        <p:spPr>
          <a:xfrm>
            <a:off x="4143209" y="9120653"/>
            <a:ext cx="3170357" cy="480547"/>
          </a:xfrm>
          <a:prstGeom prst="rect">
            <a:avLst/>
          </a:prstGeom>
        </p:spPr>
        <p:txBody>
          <a:bodyPr vert="horz" lIns="93790" tIns="46895" rIns="93790" bIns="46895" rtlCol="0" anchor="b"/>
          <a:lstStyle>
            <a:lvl1pPr algn="r">
              <a:defRPr sz="1200"/>
            </a:lvl1pPr>
          </a:lstStyle>
          <a:p>
            <a:fld id="{A4D1AC69-058C-4E70-9C86-49CD5C56CFF5}" type="slidenum">
              <a:rPr lang="en-US" smtClean="0"/>
              <a:t>‹#›</a:t>
            </a:fld>
            <a:endParaRPr lang="en-US"/>
          </a:p>
        </p:txBody>
      </p:sp>
    </p:spTree>
    <p:extLst>
      <p:ext uri="{BB962C8B-B14F-4D97-AF65-F5344CB8AC3E}">
        <p14:creationId xmlns:p14="http://schemas.microsoft.com/office/powerpoint/2010/main" val="38032560"/>
      </p:ext>
    </p:extLst>
  </p:cSld>
  <p:clrMap bg1="lt1" tx1="dk1" bg2="lt2" tx2="dk2" accent1="accent1" accent2="accent2" accent3="accent3" accent4="accent4" accent5="accent5" accent6="accent6" hlink="hlink" folHlink="folHlink"/>
  <p:hf/>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169920" cy="481727"/>
          </a:xfrm>
          <a:prstGeom prst="rect">
            <a:avLst/>
          </a:prstGeom>
        </p:spPr>
        <p:txBody>
          <a:bodyPr vert="horz" lIns="96651" tIns="48325" rIns="96651" bIns="48325" rtlCol="0"/>
          <a:lstStyle>
            <a:lvl1pPr algn="l">
              <a:defRPr sz="1200"/>
            </a:lvl1pPr>
          </a:lstStyle>
          <a:p>
            <a:r>
              <a:rPr lang="en-US"/>
              <a:t>Kirk Davis</a:t>
            </a:r>
            <a:endParaRPr lang="en-US" dirty="0"/>
          </a:p>
        </p:txBody>
      </p:sp>
      <p:sp>
        <p:nvSpPr>
          <p:cNvPr id="3" name="Date Placeholder 2"/>
          <p:cNvSpPr>
            <a:spLocks noGrp="1"/>
          </p:cNvSpPr>
          <p:nvPr>
            <p:ph type="dt" idx="1"/>
          </p:nvPr>
        </p:nvSpPr>
        <p:spPr>
          <a:xfrm>
            <a:off x="4143587" y="1"/>
            <a:ext cx="3169920" cy="481727"/>
          </a:xfrm>
          <a:prstGeom prst="rect">
            <a:avLst/>
          </a:prstGeom>
        </p:spPr>
        <p:txBody>
          <a:bodyPr vert="horz" lIns="96651" tIns="48325" rIns="96651" bIns="48325" rtlCol="0"/>
          <a:lstStyle>
            <a:lvl1pPr algn="r">
              <a:defRPr sz="1200"/>
            </a:lvl1pPr>
          </a:lstStyle>
          <a:p>
            <a:fld id="{60FAB28B-8E58-42F8-86FF-110B3D79E1EF}" type="datetime1">
              <a:rPr lang="en-US" smtClean="0"/>
              <a:t>4/2/2019</a:t>
            </a:fld>
            <a:endParaRPr lang="en-US" dirty="0"/>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51" tIns="48325" rIns="96651" bIns="48325" rtlCol="0" anchor="ctr"/>
          <a:lstStyle/>
          <a:p>
            <a:endParaRPr lang="en-US" dirty="0"/>
          </a:p>
        </p:txBody>
      </p:sp>
      <p:sp>
        <p:nvSpPr>
          <p:cNvPr id="5" name="Notes Placeholder 4"/>
          <p:cNvSpPr>
            <a:spLocks noGrp="1"/>
          </p:cNvSpPr>
          <p:nvPr>
            <p:ph type="body" sz="quarter" idx="3"/>
          </p:nvPr>
        </p:nvSpPr>
        <p:spPr>
          <a:xfrm>
            <a:off x="731521" y="4620578"/>
            <a:ext cx="5852160" cy="3780473"/>
          </a:xfrm>
          <a:prstGeom prst="rect">
            <a:avLst/>
          </a:prstGeom>
        </p:spPr>
        <p:txBody>
          <a:bodyPr vert="horz" lIns="96651" tIns="48325" rIns="96651" bIns="48325"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1726"/>
          </a:xfrm>
          <a:prstGeom prst="rect">
            <a:avLst/>
          </a:prstGeom>
        </p:spPr>
        <p:txBody>
          <a:bodyPr vert="horz" lIns="96651" tIns="48325" rIns="96651" bIns="48325" rtlCol="0" anchor="b"/>
          <a:lstStyle>
            <a:lvl1pPr algn="l">
              <a:defRPr sz="1200"/>
            </a:lvl1pPr>
          </a:lstStyle>
          <a:p>
            <a:r>
              <a:rPr lang="en-US"/>
              <a:t>Kirk Davis. Arizona/NASA Space Grant Symposium. April 13, 2019</a:t>
            </a:r>
            <a:endParaRPr lang="en-US" dirty="0"/>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51" tIns="48325" rIns="96651" bIns="48325" rtlCol="0" anchor="b"/>
          <a:lstStyle>
            <a:lvl1pPr algn="r">
              <a:defRPr sz="1200"/>
            </a:lvl1pPr>
          </a:lstStyle>
          <a:p>
            <a:fld id="{4AECBD04-DCD7-4EE7-99CE-EB44670D7804}" type="slidenum">
              <a:rPr lang="en-US" smtClean="0"/>
              <a:t>‹#›</a:t>
            </a:fld>
            <a:endParaRPr lang="en-US" dirty="0"/>
          </a:p>
        </p:txBody>
      </p:sp>
    </p:spTree>
    <p:extLst>
      <p:ext uri="{BB962C8B-B14F-4D97-AF65-F5344CB8AC3E}">
        <p14:creationId xmlns:p14="http://schemas.microsoft.com/office/powerpoint/2010/main" val="1066732402"/>
      </p:ext>
    </p:extLst>
  </p:cSld>
  <p:clrMap bg1="lt1" tx1="dk1" bg2="lt2" tx2="dk2" accent1="accent1" accent2="accent2" accent3="accent3" accent4="accent4" accent5="accent5" accent6="accent6" hlink="hlink" folHlink="folHlink"/>
  <p:hf/>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1220" indent="-181220">
              <a:buFontTx/>
              <a:buChar char="-"/>
            </a:pPr>
            <a:r>
              <a:rPr lang="en-US" dirty="0"/>
              <a:t>Hello, my name is Kirk Davis and I am a junior studying Aerospace Engineering at the University of Arizona.</a:t>
            </a:r>
          </a:p>
          <a:p>
            <a:pPr marL="181220" indent="-181220">
              <a:buFontTx/>
              <a:buChar char="-"/>
            </a:pPr>
            <a:r>
              <a:rPr lang="en-US" dirty="0"/>
              <a:t>I work in the Turbulence and Flow Control Laboratory in the Department of Aerospace and Mechanical Engineering along with my mentors Dr. Jesse Little, David Borgmann, and Dr. Philipp Tewes to perform a Flow Characterization of the University of Arizona Low Speed Wind Tunnel.</a:t>
            </a:r>
          </a:p>
        </p:txBody>
      </p:sp>
      <p:sp>
        <p:nvSpPr>
          <p:cNvPr id="4" name="Slide Number Placeholder 3"/>
          <p:cNvSpPr>
            <a:spLocks noGrp="1"/>
          </p:cNvSpPr>
          <p:nvPr>
            <p:ph type="sldNum" sz="quarter" idx="5"/>
          </p:nvPr>
        </p:nvSpPr>
        <p:spPr/>
        <p:txBody>
          <a:bodyPr/>
          <a:lstStyle/>
          <a:p>
            <a:fld id="{4AECBD04-DCD7-4EE7-99CE-EB44670D7804}" type="slidenum">
              <a:rPr lang="en-US" smtClean="0"/>
              <a:t>1</a:t>
            </a:fld>
            <a:endParaRPr lang="en-US" dirty="0"/>
          </a:p>
        </p:txBody>
      </p:sp>
      <p:sp>
        <p:nvSpPr>
          <p:cNvPr id="5" name="Date Placeholder 4">
            <a:extLst>
              <a:ext uri="{FF2B5EF4-FFF2-40B4-BE49-F238E27FC236}">
                <a16:creationId xmlns:a16="http://schemas.microsoft.com/office/drawing/2014/main" id="{96083BB7-B5D1-4EF1-8559-E271C0DECEEC}"/>
              </a:ext>
            </a:extLst>
          </p:cNvPr>
          <p:cNvSpPr>
            <a:spLocks noGrp="1"/>
          </p:cNvSpPr>
          <p:nvPr>
            <p:ph type="dt" idx="1"/>
          </p:nvPr>
        </p:nvSpPr>
        <p:spPr/>
        <p:txBody>
          <a:bodyPr/>
          <a:lstStyle/>
          <a:p>
            <a:fld id="{FFEBD199-1A00-483D-A214-098FB266A7FC}" type="datetime1">
              <a:rPr lang="en-US" smtClean="0"/>
              <a:t>4/2/2019</a:t>
            </a:fld>
            <a:endParaRPr lang="en-US" dirty="0"/>
          </a:p>
        </p:txBody>
      </p:sp>
      <p:sp>
        <p:nvSpPr>
          <p:cNvPr id="6" name="Footer Placeholder 5">
            <a:extLst>
              <a:ext uri="{FF2B5EF4-FFF2-40B4-BE49-F238E27FC236}">
                <a16:creationId xmlns:a16="http://schemas.microsoft.com/office/drawing/2014/main" id="{AEDE2641-7375-46BC-B712-F71407F13D78}"/>
              </a:ext>
            </a:extLst>
          </p:cNvPr>
          <p:cNvSpPr>
            <a:spLocks noGrp="1"/>
          </p:cNvSpPr>
          <p:nvPr>
            <p:ph type="ftr" sz="quarter" idx="4"/>
          </p:nvPr>
        </p:nvSpPr>
        <p:spPr/>
        <p:txBody>
          <a:bodyPr/>
          <a:lstStyle/>
          <a:p>
            <a:r>
              <a:rPr lang="en-US"/>
              <a:t>Kirk Davis. Arizona/NASA Space Grant Symposium. April 13, 2019</a:t>
            </a:r>
            <a:endParaRPr lang="en-US" dirty="0"/>
          </a:p>
        </p:txBody>
      </p:sp>
      <p:sp>
        <p:nvSpPr>
          <p:cNvPr id="7" name="Header Placeholder 6">
            <a:extLst>
              <a:ext uri="{FF2B5EF4-FFF2-40B4-BE49-F238E27FC236}">
                <a16:creationId xmlns:a16="http://schemas.microsoft.com/office/drawing/2014/main" id="{941EE6A0-9FA2-4E51-98DD-CD78C03B9917}"/>
              </a:ext>
            </a:extLst>
          </p:cNvPr>
          <p:cNvSpPr>
            <a:spLocks noGrp="1"/>
          </p:cNvSpPr>
          <p:nvPr>
            <p:ph type="hdr" sz="quarter"/>
          </p:nvPr>
        </p:nvSpPr>
        <p:spPr/>
        <p:txBody>
          <a:bodyPr/>
          <a:lstStyle/>
          <a:p>
            <a:r>
              <a:rPr lang="en-US"/>
              <a:t>Kirk Davis</a:t>
            </a:r>
            <a:endParaRPr lang="en-US" dirty="0"/>
          </a:p>
        </p:txBody>
      </p:sp>
    </p:spTree>
    <p:extLst>
      <p:ext uri="{BB962C8B-B14F-4D97-AF65-F5344CB8AC3E}">
        <p14:creationId xmlns:p14="http://schemas.microsoft.com/office/powerpoint/2010/main" val="11582390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1220" indent="-181220">
              <a:buFontTx/>
              <a:buChar char="-"/>
            </a:pPr>
            <a:r>
              <a:rPr lang="en-US" dirty="0"/>
              <a:t>Frequency spectra show the frequencies and their amplitudes present in the flow</a:t>
            </a:r>
          </a:p>
          <a:p>
            <a:pPr marL="181220" indent="-181220">
              <a:buFontTx/>
              <a:buChar char="-"/>
            </a:pPr>
            <a:r>
              <a:rPr lang="en-US" dirty="0"/>
              <a:t>Can relate some peaks to tunnel parameters (tunnel RPM, number of fan blades, electrical noise etc.)</a:t>
            </a:r>
          </a:p>
          <a:p>
            <a:pPr marL="181220" indent="-181220">
              <a:buFontTx/>
              <a:buChar char="-"/>
            </a:pPr>
            <a:r>
              <a:rPr lang="en-US" dirty="0"/>
              <a:t>Bandpass from 1 Hz to10 kHz</a:t>
            </a:r>
          </a:p>
          <a:p>
            <a:pPr marL="181220" indent="-181220">
              <a:buFontTx/>
              <a:buChar char="-"/>
            </a:pPr>
            <a:r>
              <a:rPr lang="en-US" dirty="0"/>
              <a:t>Non-physical signals present at far end of frequency range</a:t>
            </a:r>
          </a:p>
          <a:p>
            <a:endParaRPr lang="en-US" dirty="0"/>
          </a:p>
          <a:p>
            <a:pPr marL="181220" indent="-181220">
              <a:buFontTx/>
              <a:buChar char="-"/>
            </a:pPr>
            <a:r>
              <a:rPr lang="en-US" dirty="0"/>
              <a:t>Note: The amplitude of the high frequency turbulence fluctuations  are lower than our broadband electrical noise levels (noise floor), therefore, we are unable to distinguish those frequencies. </a:t>
            </a:r>
          </a:p>
          <a:p>
            <a:pPr marL="181220" indent="-181220">
              <a:buFontTx/>
              <a:buChar char="-"/>
            </a:pPr>
            <a:r>
              <a:rPr lang="en-US" dirty="0"/>
              <a:t>We used alternating current (AC) to take full advantage of our analog-to-digital converter since we can amplify the zero-centered fluctuating voltage signal to fill its entire range. Thus, we get better resolution of our data.</a:t>
            </a:r>
          </a:p>
        </p:txBody>
      </p:sp>
      <p:sp>
        <p:nvSpPr>
          <p:cNvPr id="4" name="Slide Number Placeholder 3"/>
          <p:cNvSpPr>
            <a:spLocks noGrp="1"/>
          </p:cNvSpPr>
          <p:nvPr>
            <p:ph type="sldNum" sz="quarter" idx="5"/>
          </p:nvPr>
        </p:nvSpPr>
        <p:spPr/>
        <p:txBody>
          <a:bodyPr/>
          <a:lstStyle/>
          <a:p>
            <a:fld id="{4AECBD04-DCD7-4EE7-99CE-EB44670D7804}" type="slidenum">
              <a:rPr lang="en-US" smtClean="0"/>
              <a:t>10</a:t>
            </a:fld>
            <a:endParaRPr lang="en-US" dirty="0"/>
          </a:p>
        </p:txBody>
      </p:sp>
      <p:sp>
        <p:nvSpPr>
          <p:cNvPr id="5" name="Date Placeholder 4">
            <a:extLst>
              <a:ext uri="{FF2B5EF4-FFF2-40B4-BE49-F238E27FC236}">
                <a16:creationId xmlns:a16="http://schemas.microsoft.com/office/drawing/2014/main" id="{553F2F89-3E23-4479-9E26-D325AA3CB928}"/>
              </a:ext>
            </a:extLst>
          </p:cNvPr>
          <p:cNvSpPr>
            <a:spLocks noGrp="1"/>
          </p:cNvSpPr>
          <p:nvPr>
            <p:ph type="dt" idx="1"/>
          </p:nvPr>
        </p:nvSpPr>
        <p:spPr/>
        <p:txBody>
          <a:bodyPr/>
          <a:lstStyle/>
          <a:p>
            <a:fld id="{D88AB77C-A91C-427F-A856-A5283DD5764D}" type="datetime1">
              <a:rPr lang="en-US" smtClean="0"/>
              <a:t>4/2/2019</a:t>
            </a:fld>
            <a:endParaRPr lang="en-US" dirty="0"/>
          </a:p>
        </p:txBody>
      </p:sp>
      <p:sp>
        <p:nvSpPr>
          <p:cNvPr id="6" name="Footer Placeholder 5">
            <a:extLst>
              <a:ext uri="{FF2B5EF4-FFF2-40B4-BE49-F238E27FC236}">
                <a16:creationId xmlns:a16="http://schemas.microsoft.com/office/drawing/2014/main" id="{95CA7621-105C-41C3-AAB0-2F32D4E556FD}"/>
              </a:ext>
            </a:extLst>
          </p:cNvPr>
          <p:cNvSpPr>
            <a:spLocks noGrp="1"/>
          </p:cNvSpPr>
          <p:nvPr>
            <p:ph type="ftr" sz="quarter" idx="4"/>
          </p:nvPr>
        </p:nvSpPr>
        <p:spPr/>
        <p:txBody>
          <a:bodyPr/>
          <a:lstStyle/>
          <a:p>
            <a:r>
              <a:rPr lang="en-US"/>
              <a:t>Kirk Davis. Arizona/NASA Space Grant Symposium. April 13, 2019</a:t>
            </a:r>
            <a:endParaRPr lang="en-US" dirty="0"/>
          </a:p>
        </p:txBody>
      </p:sp>
      <p:sp>
        <p:nvSpPr>
          <p:cNvPr id="7" name="Header Placeholder 6">
            <a:extLst>
              <a:ext uri="{FF2B5EF4-FFF2-40B4-BE49-F238E27FC236}">
                <a16:creationId xmlns:a16="http://schemas.microsoft.com/office/drawing/2014/main" id="{B59A2C70-7FE5-468B-8BA9-3C2EB50F17CC}"/>
              </a:ext>
            </a:extLst>
          </p:cNvPr>
          <p:cNvSpPr>
            <a:spLocks noGrp="1"/>
          </p:cNvSpPr>
          <p:nvPr>
            <p:ph type="hdr" sz="quarter"/>
          </p:nvPr>
        </p:nvSpPr>
        <p:spPr/>
        <p:txBody>
          <a:bodyPr/>
          <a:lstStyle/>
          <a:p>
            <a:r>
              <a:rPr lang="en-US"/>
              <a:t>Kirk Davis</a:t>
            </a:r>
            <a:endParaRPr lang="en-US" dirty="0"/>
          </a:p>
        </p:txBody>
      </p:sp>
    </p:spTree>
    <p:extLst>
      <p:ext uri="{BB962C8B-B14F-4D97-AF65-F5344CB8AC3E}">
        <p14:creationId xmlns:p14="http://schemas.microsoft.com/office/powerpoint/2010/main" val="17967795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1220" indent="-181220">
              <a:buFontTx/>
              <a:buChar char="-"/>
            </a:pPr>
            <a:r>
              <a:rPr lang="en-US" dirty="0"/>
              <a:t>Go through bullet points.</a:t>
            </a:r>
          </a:p>
          <a:p>
            <a:pPr marL="181220" indent="-181220">
              <a:buFontTx/>
              <a:buChar char="-"/>
            </a:pPr>
            <a:endParaRPr lang="en-US" dirty="0"/>
          </a:p>
        </p:txBody>
      </p:sp>
      <p:sp>
        <p:nvSpPr>
          <p:cNvPr id="4" name="Slide Number Placeholder 3"/>
          <p:cNvSpPr>
            <a:spLocks noGrp="1"/>
          </p:cNvSpPr>
          <p:nvPr>
            <p:ph type="sldNum" sz="quarter" idx="5"/>
          </p:nvPr>
        </p:nvSpPr>
        <p:spPr/>
        <p:txBody>
          <a:bodyPr/>
          <a:lstStyle/>
          <a:p>
            <a:fld id="{4AECBD04-DCD7-4EE7-99CE-EB44670D7804}" type="slidenum">
              <a:rPr lang="en-US" smtClean="0"/>
              <a:t>11</a:t>
            </a:fld>
            <a:endParaRPr lang="en-US" dirty="0"/>
          </a:p>
        </p:txBody>
      </p:sp>
      <p:sp>
        <p:nvSpPr>
          <p:cNvPr id="5" name="Date Placeholder 4">
            <a:extLst>
              <a:ext uri="{FF2B5EF4-FFF2-40B4-BE49-F238E27FC236}">
                <a16:creationId xmlns:a16="http://schemas.microsoft.com/office/drawing/2014/main" id="{7F13DAC9-1A03-49F8-85F1-224EED6FAAD7}"/>
              </a:ext>
            </a:extLst>
          </p:cNvPr>
          <p:cNvSpPr>
            <a:spLocks noGrp="1"/>
          </p:cNvSpPr>
          <p:nvPr>
            <p:ph type="dt" idx="1"/>
          </p:nvPr>
        </p:nvSpPr>
        <p:spPr/>
        <p:txBody>
          <a:bodyPr/>
          <a:lstStyle/>
          <a:p>
            <a:fld id="{3B122BBF-14CE-451F-8205-67EB4F7F8BC2}" type="datetime1">
              <a:rPr lang="en-US" smtClean="0"/>
              <a:t>4/2/2019</a:t>
            </a:fld>
            <a:endParaRPr lang="en-US" dirty="0"/>
          </a:p>
        </p:txBody>
      </p:sp>
      <p:sp>
        <p:nvSpPr>
          <p:cNvPr id="6" name="Footer Placeholder 5">
            <a:extLst>
              <a:ext uri="{FF2B5EF4-FFF2-40B4-BE49-F238E27FC236}">
                <a16:creationId xmlns:a16="http://schemas.microsoft.com/office/drawing/2014/main" id="{F71D94CE-F8A1-47DA-B330-EF60A0ABA024}"/>
              </a:ext>
            </a:extLst>
          </p:cNvPr>
          <p:cNvSpPr>
            <a:spLocks noGrp="1"/>
          </p:cNvSpPr>
          <p:nvPr>
            <p:ph type="ftr" sz="quarter" idx="4"/>
          </p:nvPr>
        </p:nvSpPr>
        <p:spPr/>
        <p:txBody>
          <a:bodyPr/>
          <a:lstStyle/>
          <a:p>
            <a:r>
              <a:rPr lang="en-US"/>
              <a:t>Kirk Davis. Arizona/NASA Space Grant Symposium. April 13, 2019</a:t>
            </a:r>
            <a:endParaRPr lang="en-US" dirty="0"/>
          </a:p>
        </p:txBody>
      </p:sp>
      <p:sp>
        <p:nvSpPr>
          <p:cNvPr id="7" name="Header Placeholder 6">
            <a:extLst>
              <a:ext uri="{FF2B5EF4-FFF2-40B4-BE49-F238E27FC236}">
                <a16:creationId xmlns:a16="http://schemas.microsoft.com/office/drawing/2014/main" id="{118FD821-54E2-4933-BDA4-A5FAF0CB0933}"/>
              </a:ext>
            </a:extLst>
          </p:cNvPr>
          <p:cNvSpPr>
            <a:spLocks noGrp="1"/>
          </p:cNvSpPr>
          <p:nvPr>
            <p:ph type="hdr" sz="quarter"/>
          </p:nvPr>
        </p:nvSpPr>
        <p:spPr/>
        <p:txBody>
          <a:bodyPr/>
          <a:lstStyle/>
          <a:p>
            <a:r>
              <a:rPr lang="en-US"/>
              <a:t>Kirk Davis</a:t>
            </a:r>
            <a:endParaRPr lang="en-US" dirty="0"/>
          </a:p>
        </p:txBody>
      </p:sp>
    </p:spTree>
    <p:extLst>
      <p:ext uri="{BB962C8B-B14F-4D97-AF65-F5344CB8AC3E}">
        <p14:creationId xmlns:p14="http://schemas.microsoft.com/office/powerpoint/2010/main" val="19218815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1220" indent="-181220">
              <a:buFontTx/>
              <a:buChar char="-"/>
            </a:pPr>
            <a:r>
              <a:rPr lang="en-US" dirty="0"/>
              <a:t>Go through bullet points.</a:t>
            </a:r>
          </a:p>
          <a:p>
            <a:pPr marL="181220" indent="-181220">
              <a:buFontTx/>
              <a:buChar char="-"/>
            </a:pPr>
            <a:endParaRPr lang="en-US" dirty="0"/>
          </a:p>
          <a:p>
            <a:pPr marL="181220" indent="-181220">
              <a:buFontTx/>
              <a:buChar char="-"/>
            </a:pPr>
            <a:r>
              <a:rPr lang="en-US" dirty="0"/>
              <a:t>Point out introduction of freestream turbulence at inlet.</a:t>
            </a:r>
          </a:p>
          <a:p>
            <a:pPr marL="181220" indent="-181220">
              <a:buFontTx/>
              <a:buChar char="-"/>
            </a:pPr>
            <a:r>
              <a:rPr lang="en-US" dirty="0"/>
              <a:t>Point our displacement body which imposes an adverse pressure gradient, promoting an LSB to form.</a:t>
            </a:r>
          </a:p>
        </p:txBody>
      </p:sp>
      <p:sp>
        <p:nvSpPr>
          <p:cNvPr id="4" name="Slide Number Placeholder 3"/>
          <p:cNvSpPr>
            <a:spLocks noGrp="1"/>
          </p:cNvSpPr>
          <p:nvPr>
            <p:ph type="sldNum" sz="quarter" idx="5"/>
          </p:nvPr>
        </p:nvSpPr>
        <p:spPr/>
        <p:txBody>
          <a:bodyPr/>
          <a:lstStyle/>
          <a:p>
            <a:fld id="{4AECBD04-DCD7-4EE7-99CE-EB44670D7804}" type="slidenum">
              <a:rPr lang="en-US" smtClean="0"/>
              <a:t>12</a:t>
            </a:fld>
            <a:endParaRPr lang="en-US" dirty="0"/>
          </a:p>
        </p:txBody>
      </p:sp>
      <p:sp>
        <p:nvSpPr>
          <p:cNvPr id="5" name="Date Placeholder 4">
            <a:extLst>
              <a:ext uri="{FF2B5EF4-FFF2-40B4-BE49-F238E27FC236}">
                <a16:creationId xmlns:a16="http://schemas.microsoft.com/office/drawing/2014/main" id="{C43CE670-2B84-49A8-8EAB-F3780FA5D89A}"/>
              </a:ext>
            </a:extLst>
          </p:cNvPr>
          <p:cNvSpPr>
            <a:spLocks noGrp="1"/>
          </p:cNvSpPr>
          <p:nvPr>
            <p:ph type="dt" idx="1"/>
          </p:nvPr>
        </p:nvSpPr>
        <p:spPr/>
        <p:txBody>
          <a:bodyPr/>
          <a:lstStyle/>
          <a:p>
            <a:fld id="{08C0E4A1-524D-4FAA-9967-32CFC720C618}" type="datetime1">
              <a:rPr lang="en-US" smtClean="0"/>
              <a:t>4/2/2019</a:t>
            </a:fld>
            <a:endParaRPr lang="en-US" dirty="0"/>
          </a:p>
        </p:txBody>
      </p:sp>
      <p:sp>
        <p:nvSpPr>
          <p:cNvPr id="6" name="Footer Placeholder 5">
            <a:extLst>
              <a:ext uri="{FF2B5EF4-FFF2-40B4-BE49-F238E27FC236}">
                <a16:creationId xmlns:a16="http://schemas.microsoft.com/office/drawing/2014/main" id="{A1CF9224-A0A3-4F23-BB7F-57838DC656CD}"/>
              </a:ext>
            </a:extLst>
          </p:cNvPr>
          <p:cNvSpPr>
            <a:spLocks noGrp="1"/>
          </p:cNvSpPr>
          <p:nvPr>
            <p:ph type="ftr" sz="quarter" idx="4"/>
          </p:nvPr>
        </p:nvSpPr>
        <p:spPr/>
        <p:txBody>
          <a:bodyPr/>
          <a:lstStyle/>
          <a:p>
            <a:r>
              <a:rPr lang="en-US"/>
              <a:t>Kirk Davis. Arizona/NASA Space Grant Symposium. April 13, 2019</a:t>
            </a:r>
            <a:endParaRPr lang="en-US" dirty="0"/>
          </a:p>
        </p:txBody>
      </p:sp>
      <p:sp>
        <p:nvSpPr>
          <p:cNvPr id="7" name="Header Placeholder 6">
            <a:extLst>
              <a:ext uri="{FF2B5EF4-FFF2-40B4-BE49-F238E27FC236}">
                <a16:creationId xmlns:a16="http://schemas.microsoft.com/office/drawing/2014/main" id="{C46DFEBB-0407-48D5-B32C-F19EC0708BA0}"/>
              </a:ext>
            </a:extLst>
          </p:cNvPr>
          <p:cNvSpPr>
            <a:spLocks noGrp="1"/>
          </p:cNvSpPr>
          <p:nvPr>
            <p:ph type="hdr" sz="quarter"/>
          </p:nvPr>
        </p:nvSpPr>
        <p:spPr/>
        <p:txBody>
          <a:bodyPr/>
          <a:lstStyle/>
          <a:p>
            <a:r>
              <a:rPr lang="en-US"/>
              <a:t>Kirk Davis</a:t>
            </a:r>
            <a:endParaRPr lang="en-US" dirty="0"/>
          </a:p>
        </p:txBody>
      </p:sp>
    </p:spTree>
    <p:extLst>
      <p:ext uri="{BB962C8B-B14F-4D97-AF65-F5344CB8AC3E}">
        <p14:creationId xmlns:p14="http://schemas.microsoft.com/office/powerpoint/2010/main" val="38564758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Acknowledge our great team!</a:t>
            </a:r>
          </a:p>
        </p:txBody>
      </p:sp>
      <p:sp>
        <p:nvSpPr>
          <p:cNvPr id="4" name="Slide Number Placeholder 3"/>
          <p:cNvSpPr>
            <a:spLocks noGrp="1"/>
          </p:cNvSpPr>
          <p:nvPr>
            <p:ph type="sldNum" sz="quarter" idx="5"/>
          </p:nvPr>
        </p:nvSpPr>
        <p:spPr/>
        <p:txBody>
          <a:bodyPr/>
          <a:lstStyle/>
          <a:p>
            <a:fld id="{4AECBD04-DCD7-4EE7-99CE-EB44670D7804}" type="slidenum">
              <a:rPr lang="en-US" smtClean="0"/>
              <a:t>13</a:t>
            </a:fld>
            <a:endParaRPr lang="en-US" dirty="0"/>
          </a:p>
        </p:txBody>
      </p:sp>
      <p:sp>
        <p:nvSpPr>
          <p:cNvPr id="5" name="Date Placeholder 4">
            <a:extLst>
              <a:ext uri="{FF2B5EF4-FFF2-40B4-BE49-F238E27FC236}">
                <a16:creationId xmlns:a16="http://schemas.microsoft.com/office/drawing/2014/main" id="{5706E1F5-D43A-4611-B74D-C1AE66D48CDF}"/>
              </a:ext>
            </a:extLst>
          </p:cNvPr>
          <p:cNvSpPr>
            <a:spLocks noGrp="1"/>
          </p:cNvSpPr>
          <p:nvPr>
            <p:ph type="dt" idx="1"/>
          </p:nvPr>
        </p:nvSpPr>
        <p:spPr/>
        <p:txBody>
          <a:bodyPr/>
          <a:lstStyle/>
          <a:p>
            <a:fld id="{75C6C5B3-75AE-4794-8782-1CFAD0F49BCC}" type="datetime1">
              <a:rPr lang="en-US" smtClean="0"/>
              <a:t>4/2/2019</a:t>
            </a:fld>
            <a:endParaRPr lang="en-US" dirty="0"/>
          </a:p>
        </p:txBody>
      </p:sp>
      <p:sp>
        <p:nvSpPr>
          <p:cNvPr id="6" name="Footer Placeholder 5">
            <a:extLst>
              <a:ext uri="{FF2B5EF4-FFF2-40B4-BE49-F238E27FC236}">
                <a16:creationId xmlns:a16="http://schemas.microsoft.com/office/drawing/2014/main" id="{61D674BB-6207-4B09-A5DB-D701D8804026}"/>
              </a:ext>
            </a:extLst>
          </p:cNvPr>
          <p:cNvSpPr>
            <a:spLocks noGrp="1"/>
          </p:cNvSpPr>
          <p:nvPr>
            <p:ph type="ftr" sz="quarter" idx="4"/>
          </p:nvPr>
        </p:nvSpPr>
        <p:spPr/>
        <p:txBody>
          <a:bodyPr/>
          <a:lstStyle/>
          <a:p>
            <a:r>
              <a:rPr lang="en-US"/>
              <a:t>Kirk Davis. Arizona/NASA Space Grant Symposium. April 13, 2019</a:t>
            </a:r>
            <a:endParaRPr lang="en-US" dirty="0"/>
          </a:p>
        </p:txBody>
      </p:sp>
      <p:sp>
        <p:nvSpPr>
          <p:cNvPr id="7" name="Header Placeholder 6">
            <a:extLst>
              <a:ext uri="{FF2B5EF4-FFF2-40B4-BE49-F238E27FC236}">
                <a16:creationId xmlns:a16="http://schemas.microsoft.com/office/drawing/2014/main" id="{E70E76F2-7338-4DAB-B0E7-4D0F9162A0B0}"/>
              </a:ext>
            </a:extLst>
          </p:cNvPr>
          <p:cNvSpPr>
            <a:spLocks noGrp="1"/>
          </p:cNvSpPr>
          <p:nvPr>
            <p:ph type="hdr" sz="quarter"/>
          </p:nvPr>
        </p:nvSpPr>
        <p:spPr/>
        <p:txBody>
          <a:bodyPr/>
          <a:lstStyle/>
          <a:p>
            <a:r>
              <a:rPr lang="en-US"/>
              <a:t>Kirk Davis</a:t>
            </a:r>
            <a:endParaRPr lang="en-US" dirty="0"/>
          </a:p>
        </p:txBody>
      </p:sp>
    </p:spTree>
    <p:extLst>
      <p:ext uri="{BB962C8B-B14F-4D97-AF65-F5344CB8AC3E}">
        <p14:creationId xmlns:p14="http://schemas.microsoft.com/office/powerpoint/2010/main" val="27561203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AECBD04-DCD7-4EE7-99CE-EB44670D7804}" type="slidenum">
              <a:rPr lang="en-US" smtClean="0"/>
              <a:t>14</a:t>
            </a:fld>
            <a:endParaRPr lang="en-US" dirty="0"/>
          </a:p>
        </p:txBody>
      </p:sp>
      <p:sp>
        <p:nvSpPr>
          <p:cNvPr id="5" name="Date Placeholder 4">
            <a:extLst>
              <a:ext uri="{FF2B5EF4-FFF2-40B4-BE49-F238E27FC236}">
                <a16:creationId xmlns:a16="http://schemas.microsoft.com/office/drawing/2014/main" id="{5F2E9BE0-140E-4E6E-8401-819924B7BD4F}"/>
              </a:ext>
            </a:extLst>
          </p:cNvPr>
          <p:cNvSpPr>
            <a:spLocks noGrp="1"/>
          </p:cNvSpPr>
          <p:nvPr>
            <p:ph type="dt" idx="1"/>
          </p:nvPr>
        </p:nvSpPr>
        <p:spPr/>
        <p:txBody>
          <a:bodyPr/>
          <a:lstStyle/>
          <a:p>
            <a:fld id="{0BE70120-15EE-44B4-92AD-9FD8E0FEF12B}" type="datetime1">
              <a:rPr lang="en-US" smtClean="0"/>
              <a:t>4/2/2019</a:t>
            </a:fld>
            <a:endParaRPr lang="en-US" dirty="0"/>
          </a:p>
        </p:txBody>
      </p:sp>
      <p:sp>
        <p:nvSpPr>
          <p:cNvPr id="6" name="Footer Placeholder 5">
            <a:extLst>
              <a:ext uri="{FF2B5EF4-FFF2-40B4-BE49-F238E27FC236}">
                <a16:creationId xmlns:a16="http://schemas.microsoft.com/office/drawing/2014/main" id="{7EEA524D-F644-4AA8-8213-937AA16A92F8}"/>
              </a:ext>
            </a:extLst>
          </p:cNvPr>
          <p:cNvSpPr>
            <a:spLocks noGrp="1"/>
          </p:cNvSpPr>
          <p:nvPr>
            <p:ph type="ftr" sz="quarter" idx="4"/>
          </p:nvPr>
        </p:nvSpPr>
        <p:spPr/>
        <p:txBody>
          <a:bodyPr/>
          <a:lstStyle/>
          <a:p>
            <a:r>
              <a:rPr lang="en-US"/>
              <a:t>Kirk Davis. Arizona/NASA Space Grant Symposium. April 13, 2019</a:t>
            </a:r>
            <a:endParaRPr lang="en-US" dirty="0"/>
          </a:p>
        </p:txBody>
      </p:sp>
      <p:sp>
        <p:nvSpPr>
          <p:cNvPr id="7" name="Header Placeholder 6">
            <a:extLst>
              <a:ext uri="{FF2B5EF4-FFF2-40B4-BE49-F238E27FC236}">
                <a16:creationId xmlns:a16="http://schemas.microsoft.com/office/drawing/2014/main" id="{6F8F5288-1729-4183-8C29-16050D652EB1}"/>
              </a:ext>
            </a:extLst>
          </p:cNvPr>
          <p:cNvSpPr>
            <a:spLocks noGrp="1"/>
          </p:cNvSpPr>
          <p:nvPr>
            <p:ph type="hdr" sz="quarter"/>
          </p:nvPr>
        </p:nvSpPr>
        <p:spPr/>
        <p:txBody>
          <a:bodyPr/>
          <a:lstStyle/>
          <a:p>
            <a:r>
              <a:rPr lang="en-US"/>
              <a:t>Kirk Davis</a:t>
            </a:r>
            <a:endParaRPr lang="en-US" dirty="0"/>
          </a:p>
        </p:txBody>
      </p:sp>
    </p:spTree>
    <p:extLst>
      <p:ext uri="{BB962C8B-B14F-4D97-AF65-F5344CB8AC3E}">
        <p14:creationId xmlns:p14="http://schemas.microsoft.com/office/powerpoint/2010/main" val="6710954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AECBD04-DCD7-4EE7-99CE-EB44670D7804}" type="slidenum">
              <a:rPr lang="en-US" smtClean="0"/>
              <a:t>15</a:t>
            </a:fld>
            <a:endParaRPr lang="en-US" dirty="0"/>
          </a:p>
        </p:txBody>
      </p:sp>
      <p:sp>
        <p:nvSpPr>
          <p:cNvPr id="5" name="Date Placeholder 4">
            <a:extLst>
              <a:ext uri="{FF2B5EF4-FFF2-40B4-BE49-F238E27FC236}">
                <a16:creationId xmlns:a16="http://schemas.microsoft.com/office/drawing/2014/main" id="{95122BE0-11D2-4AA8-9E25-8F85BB590413}"/>
              </a:ext>
            </a:extLst>
          </p:cNvPr>
          <p:cNvSpPr>
            <a:spLocks noGrp="1"/>
          </p:cNvSpPr>
          <p:nvPr>
            <p:ph type="dt" idx="1"/>
          </p:nvPr>
        </p:nvSpPr>
        <p:spPr/>
        <p:txBody>
          <a:bodyPr/>
          <a:lstStyle/>
          <a:p>
            <a:fld id="{1DEB3D79-745E-487F-A182-E80F55E0B0E3}" type="datetime1">
              <a:rPr lang="en-US" smtClean="0"/>
              <a:t>4/2/2019</a:t>
            </a:fld>
            <a:endParaRPr lang="en-US" dirty="0"/>
          </a:p>
        </p:txBody>
      </p:sp>
      <p:sp>
        <p:nvSpPr>
          <p:cNvPr id="6" name="Footer Placeholder 5">
            <a:extLst>
              <a:ext uri="{FF2B5EF4-FFF2-40B4-BE49-F238E27FC236}">
                <a16:creationId xmlns:a16="http://schemas.microsoft.com/office/drawing/2014/main" id="{63D8B9F7-D4B4-42BE-AE24-7580ED9A12BD}"/>
              </a:ext>
            </a:extLst>
          </p:cNvPr>
          <p:cNvSpPr>
            <a:spLocks noGrp="1"/>
          </p:cNvSpPr>
          <p:nvPr>
            <p:ph type="ftr" sz="quarter" idx="4"/>
          </p:nvPr>
        </p:nvSpPr>
        <p:spPr/>
        <p:txBody>
          <a:bodyPr/>
          <a:lstStyle/>
          <a:p>
            <a:r>
              <a:rPr lang="en-US"/>
              <a:t>Kirk Davis. Arizona/NASA Space Grant Symposium. April 13, 2019</a:t>
            </a:r>
            <a:endParaRPr lang="en-US" dirty="0"/>
          </a:p>
        </p:txBody>
      </p:sp>
      <p:sp>
        <p:nvSpPr>
          <p:cNvPr id="7" name="Header Placeholder 6">
            <a:extLst>
              <a:ext uri="{FF2B5EF4-FFF2-40B4-BE49-F238E27FC236}">
                <a16:creationId xmlns:a16="http://schemas.microsoft.com/office/drawing/2014/main" id="{A4795E6E-467F-4527-B673-C59A1D77F525}"/>
              </a:ext>
            </a:extLst>
          </p:cNvPr>
          <p:cNvSpPr>
            <a:spLocks noGrp="1"/>
          </p:cNvSpPr>
          <p:nvPr>
            <p:ph type="hdr" sz="quarter"/>
          </p:nvPr>
        </p:nvSpPr>
        <p:spPr/>
        <p:txBody>
          <a:bodyPr/>
          <a:lstStyle/>
          <a:p>
            <a:r>
              <a:rPr lang="en-US"/>
              <a:t>Kirk Davis</a:t>
            </a:r>
            <a:endParaRPr lang="en-US" dirty="0"/>
          </a:p>
        </p:txBody>
      </p:sp>
    </p:spTree>
    <p:extLst>
      <p:ext uri="{BB962C8B-B14F-4D97-AF65-F5344CB8AC3E}">
        <p14:creationId xmlns:p14="http://schemas.microsoft.com/office/powerpoint/2010/main" val="238257621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Extra photo of the University of Arizona Subsonic Wind Tunnel.</a:t>
            </a:r>
          </a:p>
        </p:txBody>
      </p:sp>
      <p:sp>
        <p:nvSpPr>
          <p:cNvPr id="4" name="Slide Number Placeholder 3"/>
          <p:cNvSpPr>
            <a:spLocks noGrp="1"/>
          </p:cNvSpPr>
          <p:nvPr>
            <p:ph type="sldNum" sz="quarter" idx="5"/>
          </p:nvPr>
        </p:nvSpPr>
        <p:spPr/>
        <p:txBody>
          <a:bodyPr/>
          <a:lstStyle/>
          <a:p>
            <a:fld id="{4AECBD04-DCD7-4EE7-99CE-EB44670D7804}" type="slidenum">
              <a:rPr lang="en-US" smtClean="0"/>
              <a:t>16</a:t>
            </a:fld>
            <a:endParaRPr lang="en-US" dirty="0"/>
          </a:p>
        </p:txBody>
      </p:sp>
      <p:sp>
        <p:nvSpPr>
          <p:cNvPr id="5" name="Date Placeholder 4">
            <a:extLst>
              <a:ext uri="{FF2B5EF4-FFF2-40B4-BE49-F238E27FC236}">
                <a16:creationId xmlns:a16="http://schemas.microsoft.com/office/drawing/2014/main" id="{7536E5FF-0C39-49C6-A3CC-E9ED83FE00B7}"/>
              </a:ext>
            </a:extLst>
          </p:cNvPr>
          <p:cNvSpPr>
            <a:spLocks noGrp="1"/>
          </p:cNvSpPr>
          <p:nvPr>
            <p:ph type="dt" idx="1"/>
          </p:nvPr>
        </p:nvSpPr>
        <p:spPr/>
        <p:txBody>
          <a:bodyPr/>
          <a:lstStyle/>
          <a:p>
            <a:fld id="{A9501581-917B-47D2-B166-6BF61979D73A}" type="datetime1">
              <a:rPr lang="en-US" smtClean="0"/>
              <a:t>4/2/2019</a:t>
            </a:fld>
            <a:endParaRPr lang="en-US" dirty="0"/>
          </a:p>
        </p:txBody>
      </p:sp>
      <p:sp>
        <p:nvSpPr>
          <p:cNvPr id="6" name="Footer Placeholder 5">
            <a:extLst>
              <a:ext uri="{FF2B5EF4-FFF2-40B4-BE49-F238E27FC236}">
                <a16:creationId xmlns:a16="http://schemas.microsoft.com/office/drawing/2014/main" id="{9BD3040F-8B42-416E-9100-7BCD6E8E9E23}"/>
              </a:ext>
            </a:extLst>
          </p:cNvPr>
          <p:cNvSpPr>
            <a:spLocks noGrp="1"/>
          </p:cNvSpPr>
          <p:nvPr>
            <p:ph type="ftr" sz="quarter" idx="4"/>
          </p:nvPr>
        </p:nvSpPr>
        <p:spPr/>
        <p:txBody>
          <a:bodyPr/>
          <a:lstStyle/>
          <a:p>
            <a:r>
              <a:rPr lang="en-US"/>
              <a:t>Kirk Davis. Arizona/NASA Space Grant Symposium. April 13, 2019</a:t>
            </a:r>
            <a:endParaRPr lang="en-US" dirty="0"/>
          </a:p>
        </p:txBody>
      </p:sp>
      <p:sp>
        <p:nvSpPr>
          <p:cNvPr id="7" name="Header Placeholder 6">
            <a:extLst>
              <a:ext uri="{FF2B5EF4-FFF2-40B4-BE49-F238E27FC236}">
                <a16:creationId xmlns:a16="http://schemas.microsoft.com/office/drawing/2014/main" id="{57716599-8DBA-4B2E-8399-06E3B9AAEFC6}"/>
              </a:ext>
            </a:extLst>
          </p:cNvPr>
          <p:cNvSpPr>
            <a:spLocks noGrp="1"/>
          </p:cNvSpPr>
          <p:nvPr>
            <p:ph type="hdr" sz="quarter"/>
          </p:nvPr>
        </p:nvSpPr>
        <p:spPr/>
        <p:txBody>
          <a:bodyPr/>
          <a:lstStyle/>
          <a:p>
            <a:r>
              <a:rPr lang="en-US"/>
              <a:t>Kirk Davis</a:t>
            </a:r>
            <a:endParaRPr lang="en-US" dirty="0"/>
          </a:p>
        </p:txBody>
      </p:sp>
    </p:spTree>
    <p:extLst>
      <p:ext uri="{BB962C8B-B14F-4D97-AF65-F5344CB8AC3E}">
        <p14:creationId xmlns:p14="http://schemas.microsoft.com/office/powerpoint/2010/main" val="147452723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Extra slide if there is a question about the size of our facility.</a:t>
            </a:r>
          </a:p>
        </p:txBody>
      </p:sp>
      <p:sp>
        <p:nvSpPr>
          <p:cNvPr id="4" name="Slide Number Placeholder 3"/>
          <p:cNvSpPr>
            <a:spLocks noGrp="1"/>
          </p:cNvSpPr>
          <p:nvPr>
            <p:ph type="sldNum" sz="quarter" idx="5"/>
          </p:nvPr>
        </p:nvSpPr>
        <p:spPr/>
        <p:txBody>
          <a:bodyPr/>
          <a:lstStyle/>
          <a:p>
            <a:fld id="{4AECBD04-DCD7-4EE7-99CE-EB44670D7804}" type="slidenum">
              <a:rPr lang="en-US" smtClean="0"/>
              <a:t>17</a:t>
            </a:fld>
            <a:endParaRPr lang="en-US" dirty="0"/>
          </a:p>
        </p:txBody>
      </p:sp>
      <p:sp>
        <p:nvSpPr>
          <p:cNvPr id="5" name="Date Placeholder 4">
            <a:extLst>
              <a:ext uri="{FF2B5EF4-FFF2-40B4-BE49-F238E27FC236}">
                <a16:creationId xmlns:a16="http://schemas.microsoft.com/office/drawing/2014/main" id="{4573682D-5F98-4EA4-AD79-5E62DC9F674B}"/>
              </a:ext>
            </a:extLst>
          </p:cNvPr>
          <p:cNvSpPr>
            <a:spLocks noGrp="1"/>
          </p:cNvSpPr>
          <p:nvPr>
            <p:ph type="dt" idx="1"/>
          </p:nvPr>
        </p:nvSpPr>
        <p:spPr/>
        <p:txBody>
          <a:bodyPr/>
          <a:lstStyle/>
          <a:p>
            <a:fld id="{DC27779A-FBD9-4637-94B3-C1438E7D78AB}" type="datetime1">
              <a:rPr lang="en-US" smtClean="0"/>
              <a:t>4/2/2019</a:t>
            </a:fld>
            <a:endParaRPr lang="en-US" dirty="0"/>
          </a:p>
        </p:txBody>
      </p:sp>
      <p:sp>
        <p:nvSpPr>
          <p:cNvPr id="6" name="Footer Placeholder 5">
            <a:extLst>
              <a:ext uri="{FF2B5EF4-FFF2-40B4-BE49-F238E27FC236}">
                <a16:creationId xmlns:a16="http://schemas.microsoft.com/office/drawing/2014/main" id="{0310DF4D-88E3-4BA0-B8F7-F8066E541474}"/>
              </a:ext>
            </a:extLst>
          </p:cNvPr>
          <p:cNvSpPr>
            <a:spLocks noGrp="1"/>
          </p:cNvSpPr>
          <p:nvPr>
            <p:ph type="ftr" sz="quarter" idx="4"/>
          </p:nvPr>
        </p:nvSpPr>
        <p:spPr/>
        <p:txBody>
          <a:bodyPr/>
          <a:lstStyle/>
          <a:p>
            <a:r>
              <a:rPr lang="en-US"/>
              <a:t>Kirk Davis. Arizona/NASA Space Grant Symposium. April 13, 2019</a:t>
            </a:r>
            <a:endParaRPr lang="en-US" dirty="0"/>
          </a:p>
        </p:txBody>
      </p:sp>
      <p:sp>
        <p:nvSpPr>
          <p:cNvPr id="7" name="Header Placeholder 6">
            <a:extLst>
              <a:ext uri="{FF2B5EF4-FFF2-40B4-BE49-F238E27FC236}">
                <a16:creationId xmlns:a16="http://schemas.microsoft.com/office/drawing/2014/main" id="{436BE954-C268-4F7B-A850-0560AABA1DFA}"/>
              </a:ext>
            </a:extLst>
          </p:cNvPr>
          <p:cNvSpPr>
            <a:spLocks noGrp="1"/>
          </p:cNvSpPr>
          <p:nvPr>
            <p:ph type="hdr" sz="quarter"/>
          </p:nvPr>
        </p:nvSpPr>
        <p:spPr/>
        <p:txBody>
          <a:bodyPr/>
          <a:lstStyle/>
          <a:p>
            <a:r>
              <a:rPr lang="en-US"/>
              <a:t>Kirk Davis</a:t>
            </a:r>
            <a:endParaRPr lang="en-US" dirty="0"/>
          </a:p>
        </p:txBody>
      </p:sp>
    </p:spTree>
    <p:extLst>
      <p:ext uri="{BB962C8B-B14F-4D97-AF65-F5344CB8AC3E}">
        <p14:creationId xmlns:p14="http://schemas.microsoft.com/office/powerpoint/2010/main" val="118732983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Extra photo of a laminar separation bubble (instantaneous snapshot).</a:t>
            </a:r>
          </a:p>
        </p:txBody>
      </p:sp>
      <p:sp>
        <p:nvSpPr>
          <p:cNvPr id="4" name="Slide Number Placeholder 3"/>
          <p:cNvSpPr>
            <a:spLocks noGrp="1"/>
          </p:cNvSpPr>
          <p:nvPr>
            <p:ph type="sldNum" sz="quarter" idx="5"/>
          </p:nvPr>
        </p:nvSpPr>
        <p:spPr/>
        <p:txBody>
          <a:bodyPr/>
          <a:lstStyle/>
          <a:p>
            <a:fld id="{4AECBD04-DCD7-4EE7-99CE-EB44670D7804}" type="slidenum">
              <a:rPr lang="en-US" smtClean="0"/>
              <a:t>18</a:t>
            </a:fld>
            <a:endParaRPr lang="en-US" dirty="0"/>
          </a:p>
        </p:txBody>
      </p:sp>
      <p:sp>
        <p:nvSpPr>
          <p:cNvPr id="5" name="Date Placeholder 4">
            <a:extLst>
              <a:ext uri="{FF2B5EF4-FFF2-40B4-BE49-F238E27FC236}">
                <a16:creationId xmlns:a16="http://schemas.microsoft.com/office/drawing/2014/main" id="{F655BA6E-2506-4F44-BE8A-77C3433D35BC}"/>
              </a:ext>
            </a:extLst>
          </p:cNvPr>
          <p:cNvSpPr>
            <a:spLocks noGrp="1"/>
          </p:cNvSpPr>
          <p:nvPr>
            <p:ph type="dt" idx="1"/>
          </p:nvPr>
        </p:nvSpPr>
        <p:spPr/>
        <p:txBody>
          <a:bodyPr/>
          <a:lstStyle/>
          <a:p>
            <a:fld id="{7248D047-1615-47B8-A118-74FD6197D740}" type="datetime1">
              <a:rPr lang="en-US" smtClean="0"/>
              <a:t>4/2/2019</a:t>
            </a:fld>
            <a:endParaRPr lang="en-US" dirty="0"/>
          </a:p>
        </p:txBody>
      </p:sp>
      <p:sp>
        <p:nvSpPr>
          <p:cNvPr id="6" name="Footer Placeholder 5">
            <a:extLst>
              <a:ext uri="{FF2B5EF4-FFF2-40B4-BE49-F238E27FC236}">
                <a16:creationId xmlns:a16="http://schemas.microsoft.com/office/drawing/2014/main" id="{9F9B62DB-473F-417F-8640-FDF6CC84893B}"/>
              </a:ext>
            </a:extLst>
          </p:cNvPr>
          <p:cNvSpPr>
            <a:spLocks noGrp="1"/>
          </p:cNvSpPr>
          <p:nvPr>
            <p:ph type="ftr" sz="quarter" idx="4"/>
          </p:nvPr>
        </p:nvSpPr>
        <p:spPr/>
        <p:txBody>
          <a:bodyPr/>
          <a:lstStyle/>
          <a:p>
            <a:r>
              <a:rPr lang="en-US"/>
              <a:t>Kirk Davis. Arizona/NASA Space Grant Symposium. April 13, 2019</a:t>
            </a:r>
            <a:endParaRPr lang="en-US" dirty="0"/>
          </a:p>
        </p:txBody>
      </p:sp>
      <p:sp>
        <p:nvSpPr>
          <p:cNvPr id="7" name="Header Placeholder 6">
            <a:extLst>
              <a:ext uri="{FF2B5EF4-FFF2-40B4-BE49-F238E27FC236}">
                <a16:creationId xmlns:a16="http://schemas.microsoft.com/office/drawing/2014/main" id="{544DD097-D881-4BA6-AA43-4A063C19B264}"/>
              </a:ext>
            </a:extLst>
          </p:cNvPr>
          <p:cNvSpPr>
            <a:spLocks noGrp="1"/>
          </p:cNvSpPr>
          <p:nvPr>
            <p:ph type="hdr" sz="quarter"/>
          </p:nvPr>
        </p:nvSpPr>
        <p:spPr/>
        <p:txBody>
          <a:bodyPr/>
          <a:lstStyle/>
          <a:p>
            <a:r>
              <a:rPr lang="en-US"/>
              <a:t>Kirk Davis</a:t>
            </a:r>
            <a:endParaRPr lang="en-US" dirty="0"/>
          </a:p>
        </p:txBody>
      </p:sp>
    </p:spTree>
    <p:extLst>
      <p:ext uri="{BB962C8B-B14F-4D97-AF65-F5344CB8AC3E}">
        <p14:creationId xmlns:p14="http://schemas.microsoft.com/office/powerpoint/2010/main" val="65851955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Extra slide about 5-hole pitot probe that we may use in the future.</a:t>
            </a:r>
          </a:p>
        </p:txBody>
      </p:sp>
      <p:sp>
        <p:nvSpPr>
          <p:cNvPr id="4" name="Slide Number Placeholder 3"/>
          <p:cNvSpPr>
            <a:spLocks noGrp="1"/>
          </p:cNvSpPr>
          <p:nvPr>
            <p:ph type="sldNum" sz="quarter" idx="5"/>
          </p:nvPr>
        </p:nvSpPr>
        <p:spPr/>
        <p:txBody>
          <a:bodyPr/>
          <a:lstStyle/>
          <a:p>
            <a:fld id="{4AECBD04-DCD7-4EE7-99CE-EB44670D7804}" type="slidenum">
              <a:rPr lang="en-US" smtClean="0"/>
              <a:t>19</a:t>
            </a:fld>
            <a:endParaRPr lang="en-US" dirty="0"/>
          </a:p>
        </p:txBody>
      </p:sp>
      <p:sp>
        <p:nvSpPr>
          <p:cNvPr id="5" name="Date Placeholder 4">
            <a:extLst>
              <a:ext uri="{FF2B5EF4-FFF2-40B4-BE49-F238E27FC236}">
                <a16:creationId xmlns:a16="http://schemas.microsoft.com/office/drawing/2014/main" id="{7E13020A-46A1-4B14-813E-6FB838FE9624}"/>
              </a:ext>
            </a:extLst>
          </p:cNvPr>
          <p:cNvSpPr>
            <a:spLocks noGrp="1"/>
          </p:cNvSpPr>
          <p:nvPr>
            <p:ph type="dt" idx="1"/>
          </p:nvPr>
        </p:nvSpPr>
        <p:spPr/>
        <p:txBody>
          <a:bodyPr/>
          <a:lstStyle/>
          <a:p>
            <a:fld id="{7185AE35-6FA8-41A8-B6B6-0921153F26AD}" type="datetime1">
              <a:rPr lang="en-US" smtClean="0"/>
              <a:t>4/2/2019</a:t>
            </a:fld>
            <a:endParaRPr lang="en-US" dirty="0"/>
          </a:p>
        </p:txBody>
      </p:sp>
      <p:sp>
        <p:nvSpPr>
          <p:cNvPr id="6" name="Footer Placeholder 5">
            <a:extLst>
              <a:ext uri="{FF2B5EF4-FFF2-40B4-BE49-F238E27FC236}">
                <a16:creationId xmlns:a16="http://schemas.microsoft.com/office/drawing/2014/main" id="{238088A8-4B46-4884-A186-9F89C95966B8}"/>
              </a:ext>
            </a:extLst>
          </p:cNvPr>
          <p:cNvSpPr>
            <a:spLocks noGrp="1"/>
          </p:cNvSpPr>
          <p:nvPr>
            <p:ph type="ftr" sz="quarter" idx="4"/>
          </p:nvPr>
        </p:nvSpPr>
        <p:spPr/>
        <p:txBody>
          <a:bodyPr/>
          <a:lstStyle/>
          <a:p>
            <a:r>
              <a:rPr lang="en-US"/>
              <a:t>Kirk Davis. Arizona/NASA Space Grant Symposium. April 13, 2019</a:t>
            </a:r>
            <a:endParaRPr lang="en-US" dirty="0"/>
          </a:p>
        </p:txBody>
      </p:sp>
      <p:sp>
        <p:nvSpPr>
          <p:cNvPr id="7" name="Header Placeholder 6">
            <a:extLst>
              <a:ext uri="{FF2B5EF4-FFF2-40B4-BE49-F238E27FC236}">
                <a16:creationId xmlns:a16="http://schemas.microsoft.com/office/drawing/2014/main" id="{2EE3032E-782F-49A4-B5CD-9C91AF17B5A6}"/>
              </a:ext>
            </a:extLst>
          </p:cNvPr>
          <p:cNvSpPr>
            <a:spLocks noGrp="1"/>
          </p:cNvSpPr>
          <p:nvPr>
            <p:ph type="hdr" sz="quarter"/>
          </p:nvPr>
        </p:nvSpPr>
        <p:spPr/>
        <p:txBody>
          <a:bodyPr/>
          <a:lstStyle/>
          <a:p>
            <a:r>
              <a:rPr lang="en-US"/>
              <a:t>Kirk Davis</a:t>
            </a:r>
            <a:endParaRPr lang="en-US" dirty="0"/>
          </a:p>
        </p:txBody>
      </p:sp>
    </p:spTree>
    <p:extLst>
      <p:ext uri="{BB962C8B-B14F-4D97-AF65-F5344CB8AC3E}">
        <p14:creationId xmlns:p14="http://schemas.microsoft.com/office/powerpoint/2010/main" val="24200809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1220" indent="-181220">
              <a:buFontTx/>
              <a:buChar char="-"/>
            </a:pPr>
            <a:r>
              <a:rPr lang="en-US" dirty="0"/>
              <a:t>To begin, I will introduce the focus of our research: laminar separation bubbles.</a:t>
            </a:r>
          </a:p>
          <a:p>
            <a:pPr marL="181220" indent="-181220">
              <a:buFontTx/>
              <a:buChar char="-"/>
            </a:pPr>
            <a:r>
              <a:rPr lang="en-US" dirty="0"/>
              <a:t>Go through bullet points.</a:t>
            </a:r>
          </a:p>
          <a:p>
            <a:pPr marL="181220" indent="-181220">
              <a:buFontTx/>
              <a:buChar char="-"/>
            </a:pPr>
            <a:r>
              <a:rPr lang="en-US" dirty="0"/>
              <a:t>This schematic shows a time-averaged flow field, not an instantaneous flow field which will be shown next.</a:t>
            </a:r>
          </a:p>
          <a:p>
            <a:endParaRPr lang="en-US" dirty="0"/>
          </a:p>
        </p:txBody>
      </p:sp>
      <p:sp>
        <p:nvSpPr>
          <p:cNvPr id="4" name="Slide Number Placeholder 3"/>
          <p:cNvSpPr>
            <a:spLocks noGrp="1"/>
          </p:cNvSpPr>
          <p:nvPr>
            <p:ph type="sldNum" sz="quarter" idx="5"/>
          </p:nvPr>
        </p:nvSpPr>
        <p:spPr/>
        <p:txBody>
          <a:bodyPr/>
          <a:lstStyle/>
          <a:p>
            <a:fld id="{4AECBD04-DCD7-4EE7-99CE-EB44670D7804}" type="slidenum">
              <a:rPr lang="en-US" smtClean="0"/>
              <a:t>2</a:t>
            </a:fld>
            <a:endParaRPr lang="en-US" dirty="0"/>
          </a:p>
        </p:txBody>
      </p:sp>
      <p:sp>
        <p:nvSpPr>
          <p:cNvPr id="5" name="Date Placeholder 4">
            <a:extLst>
              <a:ext uri="{FF2B5EF4-FFF2-40B4-BE49-F238E27FC236}">
                <a16:creationId xmlns:a16="http://schemas.microsoft.com/office/drawing/2014/main" id="{9FF30D66-DF65-454B-9CAE-9ABCAA63B3E4}"/>
              </a:ext>
            </a:extLst>
          </p:cNvPr>
          <p:cNvSpPr>
            <a:spLocks noGrp="1"/>
          </p:cNvSpPr>
          <p:nvPr>
            <p:ph type="dt" idx="1"/>
          </p:nvPr>
        </p:nvSpPr>
        <p:spPr/>
        <p:txBody>
          <a:bodyPr/>
          <a:lstStyle/>
          <a:p>
            <a:fld id="{584D784F-541A-4DE1-AED0-B24D9630236A}" type="datetime1">
              <a:rPr lang="en-US" smtClean="0"/>
              <a:t>4/2/2019</a:t>
            </a:fld>
            <a:endParaRPr lang="en-US" dirty="0"/>
          </a:p>
        </p:txBody>
      </p:sp>
      <p:sp>
        <p:nvSpPr>
          <p:cNvPr id="6" name="Footer Placeholder 5">
            <a:extLst>
              <a:ext uri="{FF2B5EF4-FFF2-40B4-BE49-F238E27FC236}">
                <a16:creationId xmlns:a16="http://schemas.microsoft.com/office/drawing/2014/main" id="{D70C29A1-A359-4CB4-8D8E-C50A4F61D39A}"/>
              </a:ext>
            </a:extLst>
          </p:cNvPr>
          <p:cNvSpPr>
            <a:spLocks noGrp="1"/>
          </p:cNvSpPr>
          <p:nvPr>
            <p:ph type="ftr" sz="quarter" idx="4"/>
          </p:nvPr>
        </p:nvSpPr>
        <p:spPr/>
        <p:txBody>
          <a:bodyPr/>
          <a:lstStyle/>
          <a:p>
            <a:r>
              <a:rPr lang="en-US"/>
              <a:t>Kirk Davis. Arizona/NASA Space Grant Symposium. April 13, 2019</a:t>
            </a:r>
            <a:endParaRPr lang="en-US" dirty="0"/>
          </a:p>
        </p:txBody>
      </p:sp>
      <p:sp>
        <p:nvSpPr>
          <p:cNvPr id="7" name="Header Placeholder 6">
            <a:extLst>
              <a:ext uri="{FF2B5EF4-FFF2-40B4-BE49-F238E27FC236}">
                <a16:creationId xmlns:a16="http://schemas.microsoft.com/office/drawing/2014/main" id="{31F7D2BF-3D40-4CF9-A9B3-35CF36791990}"/>
              </a:ext>
            </a:extLst>
          </p:cNvPr>
          <p:cNvSpPr>
            <a:spLocks noGrp="1"/>
          </p:cNvSpPr>
          <p:nvPr>
            <p:ph type="hdr" sz="quarter"/>
          </p:nvPr>
        </p:nvSpPr>
        <p:spPr/>
        <p:txBody>
          <a:bodyPr/>
          <a:lstStyle/>
          <a:p>
            <a:r>
              <a:rPr lang="en-US"/>
              <a:t>Kirk Davis</a:t>
            </a:r>
            <a:endParaRPr lang="en-US" dirty="0"/>
          </a:p>
        </p:txBody>
      </p:sp>
    </p:spTree>
    <p:extLst>
      <p:ext uri="{BB962C8B-B14F-4D97-AF65-F5344CB8AC3E}">
        <p14:creationId xmlns:p14="http://schemas.microsoft.com/office/powerpoint/2010/main" val="10209062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1220" indent="-181220">
              <a:buFontTx/>
              <a:buChar char="-"/>
            </a:pPr>
            <a:r>
              <a:rPr lang="en-US" dirty="0"/>
              <a:t>Here we can see and instantaneous snapshot of the flow over an airfoil shape.</a:t>
            </a:r>
          </a:p>
          <a:p>
            <a:pPr marL="181220" indent="-181220">
              <a:buFontTx/>
              <a:buChar char="-"/>
            </a:pPr>
            <a:r>
              <a:rPr lang="en-US" dirty="0"/>
              <a:t>Near the top leading edge, we can see separation starting to occur and the laminar separation bubble forming at position x_S (separation).</a:t>
            </a:r>
          </a:p>
          <a:p>
            <a:pPr marL="181220" indent="-181220">
              <a:buFontTx/>
              <a:buChar char="-"/>
            </a:pPr>
            <a:r>
              <a:rPr lang="en-US" dirty="0"/>
              <a:t>Between x_S and x_T (transition region) the bubble is </a:t>
            </a:r>
            <a:r>
              <a:rPr lang="en-US" u="sng" dirty="0"/>
              <a:t>very susceptible to freestream disturbances.</a:t>
            </a:r>
          </a:p>
          <a:p>
            <a:pPr marL="181220" indent="-181220">
              <a:buFontTx/>
              <a:buChar char="-"/>
            </a:pPr>
            <a:r>
              <a:rPr lang="en-US" dirty="0"/>
              <a:t>The instabilities in this region caused by freestream disturbances promote the flow to transition from a laminar to turbulent structure.</a:t>
            </a:r>
          </a:p>
          <a:p>
            <a:pPr marL="181220" indent="-181220">
              <a:buFontTx/>
              <a:buChar char="-"/>
            </a:pPr>
            <a:r>
              <a:rPr lang="en-US" dirty="0"/>
              <a:t>After the x_T transition region, mixing occurs and entrains high-momentum fluid, which leads to reattachment of the flow near x_R.</a:t>
            </a:r>
          </a:p>
          <a:p>
            <a:pPr marL="181220" indent="-181220">
              <a:buFontTx/>
              <a:buChar char="-"/>
            </a:pPr>
            <a:r>
              <a:rPr lang="en-US" dirty="0"/>
              <a:t>After x_R, the fluid may become turbulent again and form additional vortices, but we are interested in the laminar separation bubble region.</a:t>
            </a:r>
          </a:p>
        </p:txBody>
      </p:sp>
      <p:sp>
        <p:nvSpPr>
          <p:cNvPr id="4" name="Slide Number Placeholder 3"/>
          <p:cNvSpPr>
            <a:spLocks noGrp="1"/>
          </p:cNvSpPr>
          <p:nvPr>
            <p:ph type="sldNum" sz="quarter" idx="5"/>
          </p:nvPr>
        </p:nvSpPr>
        <p:spPr/>
        <p:txBody>
          <a:bodyPr/>
          <a:lstStyle/>
          <a:p>
            <a:fld id="{4AECBD04-DCD7-4EE7-99CE-EB44670D7804}" type="slidenum">
              <a:rPr lang="en-US" smtClean="0"/>
              <a:t>3</a:t>
            </a:fld>
            <a:endParaRPr lang="en-US" dirty="0"/>
          </a:p>
        </p:txBody>
      </p:sp>
      <p:sp>
        <p:nvSpPr>
          <p:cNvPr id="5" name="Date Placeholder 4">
            <a:extLst>
              <a:ext uri="{FF2B5EF4-FFF2-40B4-BE49-F238E27FC236}">
                <a16:creationId xmlns:a16="http://schemas.microsoft.com/office/drawing/2014/main" id="{20F9B1E5-626F-4F69-A6C1-BDF90353CF7B}"/>
              </a:ext>
            </a:extLst>
          </p:cNvPr>
          <p:cNvSpPr>
            <a:spLocks noGrp="1"/>
          </p:cNvSpPr>
          <p:nvPr>
            <p:ph type="dt" idx="1"/>
          </p:nvPr>
        </p:nvSpPr>
        <p:spPr/>
        <p:txBody>
          <a:bodyPr/>
          <a:lstStyle/>
          <a:p>
            <a:fld id="{3A373C5E-735A-4624-9606-1F0D8B19A120}" type="datetime1">
              <a:rPr lang="en-US" smtClean="0"/>
              <a:t>4/2/2019</a:t>
            </a:fld>
            <a:endParaRPr lang="en-US" dirty="0"/>
          </a:p>
        </p:txBody>
      </p:sp>
      <p:sp>
        <p:nvSpPr>
          <p:cNvPr id="6" name="Footer Placeholder 5">
            <a:extLst>
              <a:ext uri="{FF2B5EF4-FFF2-40B4-BE49-F238E27FC236}">
                <a16:creationId xmlns:a16="http://schemas.microsoft.com/office/drawing/2014/main" id="{4AB30A30-25E5-4A6D-9040-1466C99050F9}"/>
              </a:ext>
            </a:extLst>
          </p:cNvPr>
          <p:cNvSpPr>
            <a:spLocks noGrp="1"/>
          </p:cNvSpPr>
          <p:nvPr>
            <p:ph type="ftr" sz="quarter" idx="4"/>
          </p:nvPr>
        </p:nvSpPr>
        <p:spPr/>
        <p:txBody>
          <a:bodyPr/>
          <a:lstStyle/>
          <a:p>
            <a:r>
              <a:rPr lang="en-US"/>
              <a:t>Kirk Davis. Arizona/NASA Space Grant Symposium. April 13, 2019</a:t>
            </a:r>
            <a:endParaRPr lang="en-US" dirty="0"/>
          </a:p>
        </p:txBody>
      </p:sp>
      <p:sp>
        <p:nvSpPr>
          <p:cNvPr id="7" name="Header Placeholder 6">
            <a:extLst>
              <a:ext uri="{FF2B5EF4-FFF2-40B4-BE49-F238E27FC236}">
                <a16:creationId xmlns:a16="http://schemas.microsoft.com/office/drawing/2014/main" id="{0270469C-17BD-40B6-8B22-BDD724B170BD}"/>
              </a:ext>
            </a:extLst>
          </p:cNvPr>
          <p:cNvSpPr>
            <a:spLocks noGrp="1"/>
          </p:cNvSpPr>
          <p:nvPr>
            <p:ph type="hdr" sz="quarter"/>
          </p:nvPr>
        </p:nvSpPr>
        <p:spPr/>
        <p:txBody>
          <a:bodyPr/>
          <a:lstStyle/>
          <a:p>
            <a:r>
              <a:rPr lang="en-US"/>
              <a:t>Kirk Davis</a:t>
            </a:r>
            <a:endParaRPr lang="en-US" dirty="0"/>
          </a:p>
        </p:txBody>
      </p:sp>
    </p:spTree>
    <p:extLst>
      <p:ext uri="{BB962C8B-B14F-4D97-AF65-F5344CB8AC3E}">
        <p14:creationId xmlns:p14="http://schemas.microsoft.com/office/powerpoint/2010/main" val="38881166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Here is schematic depicting the instabilities that form along an LSB.</a:t>
            </a:r>
          </a:p>
          <a:p>
            <a:r>
              <a:rPr lang="en-US" dirty="0"/>
              <a:t>- We eventually hope to measure the instability frequencies in the boundary layer and along the bubble in our experiments.</a:t>
            </a:r>
          </a:p>
          <a:p>
            <a:r>
              <a:rPr lang="en-US" dirty="0"/>
              <a:t>- However, we must first measure the freestream turbulence in our tunnel before moving on to these bigger picture experiments.</a:t>
            </a:r>
          </a:p>
        </p:txBody>
      </p:sp>
      <p:sp>
        <p:nvSpPr>
          <p:cNvPr id="4" name="Slide Number Placeholder 3"/>
          <p:cNvSpPr>
            <a:spLocks noGrp="1"/>
          </p:cNvSpPr>
          <p:nvPr>
            <p:ph type="sldNum" sz="quarter" idx="5"/>
          </p:nvPr>
        </p:nvSpPr>
        <p:spPr/>
        <p:txBody>
          <a:bodyPr/>
          <a:lstStyle/>
          <a:p>
            <a:fld id="{4AECBD04-DCD7-4EE7-99CE-EB44670D7804}" type="slidenum">
              <a:rPr lang="en-US" smtClean="0"/>
              <a:t>4</a:t>
            </a:fld>
            <a:endParaRPr lang="en-US" dirty="0"/>
          </a:p>
        </p:txBody>
      </p:sp>
      <p:sp>
        <p:nvSpPr>
          <p:cNvPr id="5" name="Date Placeholder 4">
            <a:extLst>
              <a:ext uri="{FF2B5EF4-FFF2-40B4-BE49-F238E27FC236}">
                <a16:creationId xmlns:a16="http://schemas.microsoft.com/office/drawing/2014/main" id="{075AEEC3-C082-411E-B132-C3DBBB4DE764}"/>
              </a:ext>
            </a:extLst>
          </p:cNvPr>
          <p:cNvSpPr>
            <a:spLocks noGrp="1"/>
          </p:cNvSpPr>
          <p:nvPr>
            <p:ph type="dt" idx="1"/>
          </p:nvPr>
        </p:nvSpPr>
        <p:spPr/>
        <p:txBody>
          <a:bodyPr/>
          <a:lstStyle/>
          <a:p>
            <a:fld id="{324D90BD-CBB0-4ABB-AFF7-2699B37BA180}" type="datetime1">
              <a:rPr lang="en-US" smtClean="0"/>
              <a:t>4/2/2019</a:t>
            </a:fld>
            <a:endParaRPr lang="en-US" dirty="0"/>
          </a:p>
        </p:txBody>
      </p:sp>
      <p:sp>
        <p:nvSpPr>
          <p:cNvPr id="6" name="Footer Placeholder 5">
            <a:extLst>
              <a:ext uri="{FF2B5EF4-FFF2-40B4-BE49-F238E27FC236}">
                <a16:creationId xmlns:a16="http://schemas.microsoft.com/office/drawing/2014/main" id="{B281894D-A271-4FE5-8C34-B7B4FB1C8AB8}"/>
              </a:ext>
            </a:extLst>
          </p:cNvPr>
          <p:cNvSpPr>
            <a:spLocks noGrp="1"/>
          </p:cNvSpPr>
          <p:nvPr>
            <p:ph type="ftr" sz="quarter" idx="4"/>
          </p:nvPr>
        </p:nvSpPr>
        <p:spPr/>
        <p:txBody>
          <a:bodyPr/>
          <a:lstStyle/>
          <a:p>
            <a:r>
              <a:rPr lang="en-US"/>
              <a:t>Kirk Davis. Arizona/NASA Space Grant Symposium. April 13, 2019</a:t>
            </a:r>
            <a:endParaRPr lang="en-US" dirty="0"/>
          </a:p>
        </p:txBody>
      </p:sp>
      <p:sp>
        <p:nvSpPr>
          <p:cNvPr id="7" name="Header Placeholder 6">
            <a:extLst>
              <a:ext uri="{FF2B5EF4-FFF2-40B4-BE49-F238E27FC236}">
                <a16:creationId xmlns:a16="http://schemas.microsoft.com/office/drawing/2014/main" id="{8AB1E76C-5AAD-4F3A-8C35-AA7A9007CF5B}"/>
              </a:ext>
            </a:extLst>
          </p:cNvPr>
          <p:cNvSpPr>
            <a:spLocks noGrp="1"/>
          </p:cNvSpPr>
          <p:nvPr>
            <p:ph type="hdr" sz="quarter"/>
          </p:nvPr>
        </p:nvSpPr>
        <p:spPr/>
        <p:txBody>
          <a:bodyPr/>
          <a:lstStyle/>
          <a:p>
            <a:r>
              <a:rPr lang="en-US"/>
              <a:t>Kirk Davis</a:t>
            </a:r>
            <a:endParaRPr lang="en-US" dirty="0"/>
          </a:p>
        </p:txBody>
      </p:sp>
    </p:spTree>
    <p:extLst>
      <p:ext uri="{BB962C8B-B14F-4D97-AF65-F5344CB8AC3E}">
        <p14:creationId xmlns:p14="http://schemas.microsoft.com/office/powerpoint/2010/main" val="13532433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1220" indent="-181220">
              <a:buFontTx/>
              <a:buChar char="-"/>
            </a:pPr>
            <a:r>
              <a:rPr lang="en-US" dirty="0"/>
              <a:t>Go through bullet points.</a:t>
            </a:r>
          </a:p>
        </p:txBody>
      </p:sp>
      <p:sp>
        <p:nvSpPr>
          <p:cNvPr id="4" name="Slide Number Placeholder 3"/>
          <p:cNvSpPr>
            <a:spLocks noGrp="1"/>
          </p:cNvSpPr>
          <p:nvPr>
            <p:ph type="sldNum" sz="quarter" idx="5"/>
          </p:nvPr>
        </p:nvSpPr>
        <p:spPr/>
        <p:txBody>
          <a:bodyPr/>
          <a:lstStyle/>
          <a:p>
            <a:fld id="{4AECBD04-DCD7-4EE7-99CE-EB44670D7804}" type="slidenum">
              <a:rPr lang="en-US" smtClean="0"/>
              <a:t>5</a:t>
            </a:fld>
            <a:endParaRPr lang="en-US" dirty="0"/>
          </a:p>
        </p:txBody>
      </p:sp>
      <p:sp>
        <p:nvSpPr>
          <p:cNvPr id="5" name="Date Placeholder 4">
            <a:extLst>
              <a:ext uri="{FF2B5EF4-FFF2-40B4-BE49-F238E27FC236}">
                <a16:creationId xmlns:a16="http://schemas.microsoft.com/office/drawing/2014/main" id="{4229774B-53CC-43DA-BBD1-2D308915AE6F}"/>
              </a:ext>
            </a:extLst>
          </p:cNvPr>
          <p:cNvSpPr>
            <a:spLocks noGrp="1"/>
          </p:cNvSpPr>
          <p:nvPr>
            <p:ph type="dt" idx="1"/>
          </p:nvPr>
        </p:nvSpPr>
        <p:spPr/>
        <p:txBody>
          <a:bodyPr/>
          <a:lstStyle/>
          <a:p>
            <a:fld id="{22F45944-A9FA-4EC0-8F13-625C2693DE17}" type="datetime1">
              <a:rPr lang="en-US" smtClean="0"/>
              <a:t>4/2/2019</a:t>
            </a:fld>
            <a:endParaRPr lang="en-US" dirty="0"/>
          </a:p>
        </p:txBody>
      </p:sp>
      <p:sp>
        <p:nvSpPr>
          <p:cNvPr id="6" name="Footer Placeholder 5">
            <a:extLst>
              <a:ext uri="{FF2B5EF4-FFF2-40B4-BE49-F238E27FC236}">
                <a16:creationId xmlns:a16="http://schemas.microsoft.com/office/drawing/2014/main" id="{EC5BE14B-D1E8-4560-ADE9-E89EAB13BF4B}"/>
              </a:ext>
            </a:extLst>
          </p:cNvPr>
          <p:cNvSpPr>
            <a:spLocks noGrp="1"/>
          </p:cNvSpPr>
          <p:nvPr>
            <p:ph type="ftr" sz="quarter" idx="4"/>
          </p:nvPr>
        </p:nvSpPr>
        <p:spPr/>
        <p:txBody>
          <a:bodyPr/>
          <a:lstStyle/>
          <a:p>
            <a:r>
              <a:rPr lang="en-US"/>
              <a:t>Kirk Davis. Arizona/NASA Space Grant Symposium. April 13, 2019</a:t>
            </a:r>
            <a:endParaRPr lang="en-US" dirty="0"/>
          </a:p>
        </p:txBody>
      </p:sp>
      <p:sp>
        <p:nvSpPr>
          <p:cNvPr id="7" name="Header Placeholder 6">
            <a:extLst>
              <a:ext uri="{FF2B5EF4-FFF2-40B4-BE49-F238E27FC236}">
                <a16:creationId xmlns:a16="http://schemas.microsoft.com/office/drawing/2014/main" id="{E50ECCE8-F97F-4151-9588-6CB4CDE0579A}"/>
              </a:ext>
            </a:extLst>
          </p:cNvPr>
          <p:cNvSpPr>
            <a:spLocks noGrp="1"/>
          </p:cNvSpPr>
          <p:nvPr>
            <p:ph type="hdr" sz="quarter"/>
          </p:nvPr>
        </p:nvSpPr>
        <p:spPr/>
        <p:txBody>
          <a:bodyPr/>
          <a:lstStyle/>
          <a:p>
            <a:r>
              <a:rPr lang="en-US"/>
              <a:t>Kirk Davis</a:t>
            </a:r>
            <a:endParaRPr lang="en-US" dirty="0"/>
          </a:p>
        </p:txBody>
      </p:sp>
    </p:spTree>
    <p:extLst>
      <p:ext uri="{BB962C8B-B14F-4D97-AF65-F5344CB8AC3E}">
        <p14:creationId xmlns:p14="http://schemas.microsoft.com/office/powerpoint/2010/main" val="5901953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1220" indent="-181220">
              <a:buFontTx/>
              <a:buChar char="-"/>
            </a:pPr>
            <a:r>
              <a:rPr lang="en-US" dirty="0"/>
              <a:t>Go through bullet points.</a:t>
            </a:r>
          </a:p>
          <a:p>
            <a:pPr marL="181220" indent="-181220">
              <a:buFontTx/>
              <a:buChar char="-"/>
            </a:pPr>
            <a:r>
              <a:rPr lang="en-US" dirty="0"/>
              <a:t>Mention time-resolved velocity measurements.</a:t>
            </a:r>
          </a:p>
        </p:txBody>
      </p:sp>
      <p:sp>
        <p:nvSpPr>
          <p:cNvPr id="4" name="Slide Number Placeholder 3"/>
          <p:cNvSpPr>
            <a:spLocks noGrp="1"/>
          </p:cNvSpPr>
          <p:nvPr>
            <p:ph type="sldNum" sz="quarter" idx="5"/>
          </p:nvPr>
        </p:nvSpPr>
        <p:spPr/>
        <p:txBody>
          <a:bodyPr/>
          <a:lstStyle/>
          <a:p>
            <a:fld id="{4AECBD04-DCD7-4EE7-99CE-EB44670D7804}" type="slidenum">
              <a:rPr lang="en-US" smtClean="0"/>
              <a:t>6</a:t>
            </a:fld>
            <a:endParaRPr lang="en-US" dirty="0"/>
          </a:p>
        </p:txBody>
      </p:sp>
      <p:sp>
        <p:nvSpPr>
          <p:cNvPr id="5" name="Date Placeholder 4">
            <a:extLst>
              <a:ext uri="{FF2B5EF4-FFF2-40B4-BE49-F238E27FC236}">
                <a16:creationId xmlns:a16="http://schemas.microsoft.com/office/drawing/2014/main" id="{43BCE09B-7B6D-4438-A055-695A0311A181}"/>
              </a:ext>
            </a:extLst>
          </p:cNvPr>
          <p:cNvSpPr>
            <a:spLocks noGrp="1"/>
          </p:cNvSpPr>
          <p:nvPr>
            <p:ph type="dt" idx="1"/>
          </p:nvPr>
        </p:nvSpPr>
        <p:spPr/>
        <p:txBody>
          <a:bodyPr/>
          <a:lstStyle/>
          <a:p>
            <a:fld id="{B2433DD3-7770-4071-BB14-29D5B959839C}" type="datetime1">
              <a:rPr lang="en-US" smtClean="0"/>
              <a:t>4/2/2019</a:t>
            </a:fld>
            <a:endParaRPr lang="en-US" dirty="0"/>
          </a:p>
        </p:txBody>
      </p:sp>
      <p:sp>
        <p:nvSpPr>
          <p:cNvPr id="6" name="Footer Placeholder 5">
            <a:extLst>
              <a:ext uri="{FF2B5EF4-FFF2-40B4-BE49-F238E27FC236}">
                <a16:creationId xmlns:a16="http://schemas.microsoft.com/office/drawing/2014/main" id="{B6ACD6EB-A6CF-4A9E-9A0C-64276A79FF90}"/>
              </a:ext>
            </a:extLst>
          </p:cNvPr>
          <p:cNvSpPr>
            <a:spLocks noGrp="1"/>
          </p:cNvSpPr>
          <p:nvPr>
            <p:ph type="ftr" sz="quarter" idx="4"/>
          </p:nvPr>
        </p:nvSpPr>
        <p:spPr/>
        <p:txBody>
          <a:bodyPr/>
          <a:lstStyle/>
          <a:p>
            <a:r>
              <a:rPr lang="en-US"/>
              <a:t>Kirk Davis. Arizona/NASA Space Grant Symposium. April 13, 2019</a:t>
            </a:r>
            <a:endParaRPr lang="en-US" dirty="0"/>
          </a:p>
        </p:txBody>
      </p:sp>
      <p:sp>
        <p:nvSpPr>
          <p:cNvPr id="7" name="Header Placeholder 6">
            <a:extLst>
              <a:ext uri="{FF2B5EF4-FFF2-40B4-BE49-F238E27FC236}">
                <a16:creationId xmlns:a16="http://schemas.microsoft.com/office/drawing/2014/main" id="{FF9E2217-BD18-4BDA-8B6C-EA3CCD605786}"/>
              </a:ext>
            </a:extLst>
          </p:cNvPr>
          <p:cNvSpPr>
            <a:spLocks noGrp="1"/>
          </p:cNvSpPr>
          <p:nvPr>
            <p:ph type="hdr" sz="quarter"/>
          </p:nvPr>
        </p:nvSpPr>
        <p:spPr/>
        <p:txBody>
          <a:bodyPr/>
          <a:lstStyle/>
          <a:p>
            <a:r>
              <a:rPr lang="en-US"/>
              <a:t>Kirk Davis</a:t>
            </a:r>
            <a:endParaRPr lang="en-US" dirty="0"/>
          </a:p>
        </p:txBody>
      </p:sp>
    </p:spTree>
    <p:extLst>
      <p:ext uri="{BB962C8B-B14F-4D97-AF65-F5344CB8AC3E}">
        <p14:creationId xmlns:p14="http://schemas.microsoft.com/office/powerpoint/2010/main" val="12385497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1220" indent="-181220" defTabSz="966506">
              <a:buFontTx/>
              <a:buChar char="-"/>
              <a:defRPr/>
            </a:pPr>
            <a:r>
              <a:rPr lang="en-US" dirty="0"/>
              <a:t>Go through bullet points.</a:t>
            </a:r>
          </a:p>
          <a:p>
            <a:endParaRPr lang="en-US" dirty="0"/>
          </a:p>
          <a:p>
            <a:pPr marL="181220" indent="-181220">
              <a:buFontTx/>
              <a:buChar char="-"/>
            </a:pPr>
            <a:r>
              <a:rPr lang="en-US" dirty="0"/>
              <a:t>Hotwire anemometers keep a thin wire at a constant temperature by adjusting the voltage instantaneously</a:t>
            </a:r>
          </a:p>
          <a:p>
            <a:pPr marL="181220" indent="-181220">
              <a:buFontTx/>
              <a:buChar char="-"/>
            </a:pPr>
            <a:r>
              <a:rPr lang="en-US" dirty="0"/>
              <a:t>Due to convection, wire cools at higher speeds, which causes a higher voltage to be fed through the wire to keep it at a constant temperature.</a:t>
            </a:r>
          </a:p>
          <a:p>
            <a:pPr marL="181220" indent="-181220">
              <a:buFontTx/>
              <a:buChar char="-"/>
            </a:pPr>
            <a:r>
              <a:rPr lang="en-US" dirty="0"/>
              <a:t>This computer controlled voltage signal is converted to velocity values</a:t>
            </a:r>
          </a:p>
          <a:p>
            <a:endParaRPr lang="en-US" dirty="0"/>
          </a:p>
          <a:p>
            <a:endParaRPr lang="en-US" dirty="0"/>
          </a:p>
        </p:txBody>
      </p:sp>
      <p:sp>
        <p:nvSpPr>
          <p:cNvPr id="4" name="Slide Number Placeholder 3"/>
          <p:cNvSpPr>
            <a:spLocks noGrp="1"/>
          </p:cNvSpPr>
          <p:nvPr>
            <p:ph type="sldNum" sz="quarter" idx="5"/>
          </p:nvPr>
        </p:nvSpPr>
        <p:spPr/>
        <p:txBody>
          <a:bodyPr/>
          <a:lstStyle/>
          <a:p>
            <a:fld id="{4AECBD04-DCD7-4EE7-99CE-EB44670D7804}" type="slidenum">
              <a:rPr lang="en-US" smtClean="0"/>
              <a:t>7</a:t>
            </a:fld>
            <a:endParaRPr lang="en-US" dirty="0"/>
          </a:p>
        </p:txBody>
      </p:sp>
      <p:sp>
        <p:nvSpPr>
          <p:cNvPr id="5" name="Date Placeholder 4">
            <a:extLst>
              <a:ext uri="{FF2B5EF4-FFF2-40B4-BE49-F238E27FC236}">
                <a16:creationId xmlns:a16="http://schemas.microsoft.com/office/drawing/2014/main" id="{4C5D4933-52EB-46E8-97A4-0A6A65B0AE4B}"/>
              </a:ext>
            </a:extLst>
          </p:cNvPr>
          <p:cNvSpPr>
            <a:spLocks noGrp="1"/>
          </p:cNvSpPr>
          <p:nvPr>
            <p:ph type="dt" idx="1"/>
          </p:nvPr>
        </p:nvSpPr>
        <p:spPr/>
        <p:txBody>
          <a:bodyPr/>
          <a:lstStyle/>
          <a:p>
            <a:fld id="{774BBBEF-8D22-4666-B9B8-D1967B29E640}" type="datetime1">
              <a:rPr lang="en-US" smtClean="0"/>
              <a:t>4/2/2019</a:t>
            </a:fld>
            <a:endParaRPr lang="en-US" dirty="0"/>
          </a:p>
        </p:txBody>
      </p:sp>
      <p:sp>
        <p:nvSpPr>
          <p:cNvPr id="6" name="Footer Placeholder 5">
            <a:extLst>
              <a:ext uri="{FF2B5EF4-FFF2-40B4-BE49-F238E27FC236}">
                <a16:creationId xmlns:a16="http://schemas.microsoft.com/office/drawing/2014/main" id="{ED5A4FBF-624E-4AB0-9C2F-AF52CB56538D}"/>
              </a:ext>
            </a:extLst>
          </p:cNvPr>
          <p:cNvSpPr>
            <a:spLocks noGrp="1"/>
          </p:cNvSpPr>
          <p:nvPr>
            <p:ph type="ftr" sz="quarter" idx="4"/>
          </p:nvPr>
        </p:nvSpPr>
        <p:spPr/>
        <p:txBody>
          <a:bodyPr/>
          <a:lstStyle/>
          <a:p>
            <a:r>
              <a:rPr lang="en-US"/>
              <a:t>Kirk Davis. Arizona/NASA Space Grant Symposium. April 13, 2019</a:t>
            </a:r>
            <a:endParaRPr lang="en-US" dirty="0"/>
          </a:p>
        </p:txBody>
      </p:sp>
      <p:sp>
        <p:nvSpPr>
          <p:cNvPr id="7" name="Header Placeholder 6">
            <a:extLst>
              <a:ext uri="{FF2B5EF4-FFF2-40B4-BE49-F238E27FC236}">
                <a16:creationId xmlns:a16="http://schemas.microsoft.com/office/drawing/2014/main" id="{62340059-6590-4223-94A1-38F263B20FF9}"/>
              </a:ext>
            </a:extLst>
          </p:cNvPr>
          <p:cNvSpPr>
            <a:spLocks noGrp="1"/>
          </p:cNvSpPr>
          <p:nvPr>
            <p:ph type="hdr" sz="quarter"/>
          </p:nvPr>
        </p:nvSpPr>
        <p:spPr/>
        <p:txBody>
          <a:bodyPr/>
          <a:lstStyle/>
          <a:p>
            <a:r>
              <a:rPr lang="en-US"/>
              <a:t>Kirk Davis</a:t>
            </a:r>
            <a:endParaRPr lang="en-US" dirty="0"/>
          </a:p>
        </p:txBody>
      </p:sp>
    </p:spTree>
    <p:extLst>
      <p:ext uri="{BB962C8B-B14F-4D97-AF65-F5344CB8AC3E}">
        <p14:creationId xmlns:p14="http://schemas.microsoft.com/office/powerpoint/2010/main" val="9816151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1220" indent="-181220">
              <a:buFontTx/>
              <a:buChar char="-"/>
            </a:pPr>
            <a:r>
              <a:rPr lang="en-US" dirty="0"/>
              <a:t>We calculated turbulence intensity at a broad range of speeds (10 – 60 m/s) and we observed that our turbulence intensity values are comparable, if not better than, similar wind tunnels at other academic institutions like Texas A&amp;M and Virginia Tech.</a:t>
            </a:r>
          </a:p>
          <a:p>
            <a:pPr marL="181220" indent="-181220">
              <a:buFontTx/>
              <a:buChar char="-"/>
            </a:pPr>
            <a:endParaRPr lang="en-US" dirty="0"/>
          </a:p>
          <a:p>
            <a:pPr marL="181220" indent="-181220">
              <a:buFontTx/>
              <a:buChar char="-"/>
            </a:pPr>
            <a:r>
              <a:rPr lang="en-US" dirty="0"/>
              <a:t>If questions arise about difference in TI values between this figure and the contour plot:</a:t>
            </a:r>
          </a:p>
          <a:p>
            <a:pPr marL="664473" lvl="1" indent="-181220">
              <a:buFontTx/>
              <a:buChar char="-"/>
            </a:pPr>
            <a:r>
              <a:rPr lang="en-US" dirty="0"/>
              <a:t>This data is taken downstream in the test section, while the contour plot data is taken at the inlet.</a:t>
            </a:r>
          </a:p>
          <a:p>
            <a:pPr marL="664473" lvl="1" indent="-181220">
              <a:buFontTx/>
              <a:buChar char="-"/>
            </a:pPr>
            <a:r>
              <a:rPr lang="en-US" dirty="0"/>
              <a:t>The tunnel experiences higher TI along the length of the test section.</a:t>
            </a:r>
          </a:p>
          <a:p>
            <a:pPr marL="664473" lvl="1" indent="-181220">
              <a:buFontTx/>
              <a:buChar char="-"/>
            </a:pPr>
            <a:r>
              <a:rPr lang="en-US" dirty="0"/>
              <a:t>We took the data in this plot to compare with other available published data in these velocity ranges.</a:t>
            </a:r>
          </a:p>
          <a:p>
            <a:pPr marL="664473" lvl="1" indent="-181220">
              <a:buFontTx/>
              <a:buChar char="-"/>
            </a:pPr>
            <a:endParaRPr lang="en-US" dirty="0"/>
          </a:p>
          <a:p>
            <a:pPr marL="664473" lvl="1" indent="-181220">
              <a:buFontTx/>
              <a:buChar char="-"/>
            </a:pPr>
            <a:endParaRPr lang="en-US" dirty="0"/>
          </a:p>
        </p:txBody>
      </p:sp>
      <p:sp>
        <p:nvSpPr>
          <p:cNvPr id="4" name="Slide Number Placeholder 3"/>
          <p:cNvSpPr>
            <a:spLocks noGrp="1"/>
          </p:cNvSpPr>
          <p:nvPr>
            <p:ph type="sldNum" sz="quarter" idx="5"/>
          </p:nvPr>
        </p:nvSpPr>
        <p:spPr/>
        <p:txBody>
          <a:bodyPr/>
          <a:lstStyle/>
          <a:p>
            <a:fld id="{4AECBD04-DCD7-4EE7-99CE-EB44670D7804}" type="slidenum">
              <a:rPr lang="en-US" smtClean="0"/>
              <a:t>8</a:t>
            </a:fld>
            <a:endParaRPr lang="en-US" dirty="0"/>
          </a:p>
        </p:txBody>
      </p:sp>
      <p:sp>
        <p:nvSpPr>
          <p:cNvPr id="5" name="Date Placeholder 4">
            <a:extLst>
              <a:ext uri="{FF2B5EF4-FFF2-40B4-BE49-F238E27FC236}">
                <a16:creationId xmlns:a16="http://schemas.microsoft.com/office/drawing/2014/main" id="{E213C472-C56B-4CDE-8FDF-54FD2CF58D89}"/>
              </a:ext>
            </a:extLst>
          </p:cNvPr>
          <p:cNvSpPr>
            <a:spLocks noGrp="1"/>
          </p:cNvSpPr>
          <p:nvPr>
            <p:ph type="dt" idx="1"/>
          </p:nvPr>
        </p:nvSpPr>
        <p:spPr/>
        <p:txBody>
          <a:bodyPr/>
          <a:lstStyle/>
          <a:p>
            <a:fld id="{94C4093B-1314-4DB0-84D8-313F75F883A4}" type="datetime1">
              <a:rPr lang="en-US" smtClean="0"/>
              <a:t>4/2/2019</a:t>
            </a:fld>
            <a:endParaRPr lang="en-US" dirty="0"/>
          </a:p>
        </p:txBody>
      </p:sp>
      <p:sp>
        <p:nvSpPr>
          <p:cNvPr id="6" name="Footer Placeholder 5">
            <a:extLst>
              <a:ext uri="{FF2B5EF4-FFF2-40B4-BE49-F238E27FC236}">
                <a16:creationId xmlns:a16="http://schemas.microsoft.com/office/drawing/2014/main" id="{AC69FDF8-9986-4A96-8B05-A4CC3A3D375D}"/>
              </a:ext>
            </a:extLst>
          </p:cNvPr>
          <p:cNvSpPr>
            <a:spLocks noGrp="1"/>
          </p:cNvSpPr>
          <p:nvPr>
            <p:ph type="ftr" sz="quarter" idx="4"/>
          </p:nvPr>
        </p:nvSpPr>
        <p:spPr/>
        <p:txBody>
          <a:bodyPr/>
          <a:lstStyle/>
          <a:p>
            <a:r>
              <a:rPr lang="en-US"/>
              <a:t>Kirk Davis. Arizona/NASA Space Grant Symposium. April 13, 2019</a:t>
            </a:r>
            <a:endParaRPr lang="en-US" dirty="0"/>
          </a:p>
        </p:txBody>
      </p:sp>
      <p:sp>
        <p:nvSpPr>
          <p:cNvPr id="7" name="Header Placeholder 6">
            <a:extLst>
              <a:ext uri="{FF2B5EF4-FFF2-40B4-BE49-F238E27FC236}">
                <a16:creationId xmlns:a16="http://schemas.microsoft.com/office/drawing/2014/main" id="{F3A369D5-103E-46B0-AB7A-106E59BF93FC}"/>
              </a:ext>
            </a:extLst>
          </p:cNvPr>
          <p:cNvSpPr>
            <a:spLocks noGrp="1"/>
          </p:cNvSpPr>
          <p:nvPr>
            <p:ph type="hdr" sz="quarter"/>
          </p:nvPr>
        </p:nvSpPr>
        <p:spPr/>
        <p:txBody>
          <a:bodyPr/>
          <a:lstStyle/>
          <a:p>
            <a:r>
              <a:rPr lang="en-US"/>
              <a:t>Kirk Davis</a:t>
            </a:r>
            <a:endParaRPr lang="en-US" dirty="0"/>
          </a:p>
        </p:txBody>
      </p:sp>
    </p:spTree>
    <p:extLst>
      <p:ext uri="{BB962C8B-B14F-4D97-AF65-F5344CB8AC3E}">
        <p14:creationId xmlns:p14="http://schemas.microsoft.com/office/powerpoint/2010/main" val="24683237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1220" indent="-181220">
              <a:buFontTx/>
              <a:buChar char="-"/>
            </a:pPr>
            <a:r>
              <a:rPr lang="en-US" dirty="0"/>
              <a:t>We searched for the optimum freestream conditions by changing the tunnel parameters we are able to control, namely the motor RPM and the fan blade angle.</a:t>
            </a:r>
          </a:p>
          <a:p>
            <a:pPr marL="181220" indent="-181220">
              <a:buFontTx/>
              <a:buChar char="-"/>
            </a:pPr>
            <a:r>
              <a:rPr lang="en-US" dirty="0"/>
              <a:t>We tested speeds from 5 to 10 m/s and fan blade angles of 0 to 24 degrees.</a:t>
            </a:r>
          </a:p>
          <a:p>
            <a:pPr marL="181220" indent="-181220">
              <a:buFontTx/>
              <a:buChar char="-"/>
            </a:pPr>
            <a:r>
              <a:rPr lang="en-US" dirty="0"/>
              <a:t>The contour plot shown here displays the calculated turbulence intensity as a function of freestream velocity and fan blade angle.</a:t>
            </a:r>
          </a:p>
          <a:p>
            <a:pPr marL="181220" indent="-181220">
              <a:buFontTx/>
              <a:buChar char="-"/>
            </a:pPr>
            <a:r>
              <a:rPr lang="en-US" dirty="0"/>
              <a:t>The results of our testing matrix show that we achieve the lowest turbulence intensity, 0.022%, with a velocity of 7 m/s and a fan blade angle of 17 – 24 degrees.</a:t>
            </a:r>
          </a:p>
          <a:p>
            <a:endParaRPr lang="en-US" dirty="0"/>
          </a:p>
          <a:p>
            <a:pPr marL="181220" indent="-181220">
              <a:buFontTx/>
              <a:buChar char="-"/>
            </a:pPr>
            <a:r>
              <a:rPr lang="en-US" dirty="0"/>
              <a:t>This result is desirable for our planned direct numerical simulations since the simulation code takes weeks instead of months at slower speeds.</a:t>
            </a:r>
          </a:p>
          <a:p>
            <a:pPr marL="181220" indent="-181220">
              <a:buFontTx/>
              <a:buChar char="-"/>
            </a:pPr>
            <a:r>
              <a:rPr lang="en-US" dirty="0"/>
              <a:t>Detailed explanation: Calculations at higher Reynold’s number (i.e. higher velocities in our case) require smaller special resolution and smaller time steps, which necessitates more computational power and longer computational time.</a:t>
            </a:r>
          </a:p>
        </p:txBody>
      </p:sp>
      <p:sp>
        <p:nvSpPr>
          <p:cNvPr id="4" name="Slide Number Placeholder 3"/>
          <p:cNvSpPr>
            <a:spLocks noGrp="1"/>
          </p:cNvSpPr>
          <p:nvPr>
            <p:ph type="sldNum" sz="quarter" idx="5"/>
          </p:nvPr>
        </p:nvSpPr>
        <p:spPr/>
        <p:txBody>
          <a:bodyPr/>
          <a:lstStyle/>
          <a:p>
            <a:fld id="{4AECBD04-DCD7-4EE7-99CE-EB44670D7804}" type="slidenum">
              <a:rPr lang="en-US" smtClean="0"/>
              <a:t>9</a:t>
            </a:fld>
            <a:endParaRPr lang="en-US" dirty="0"/>
          </a:p>
        </p:txBody>
      </p:sp>
      <p:sp>
        <p:nvSpPr>
          <p:cNvPr id="5" name="Date Placeholder 4">
            <a:extLst>
              <a:ext uri="{FF2B5EF4-FFF2-40B4-BE49-F238E27FC236}">
                <a16:creationId xmlns:a16="http://schemas.microsoft.com/office/drawing/2014/main" id="{791F4CA4-BD57-459D-AB7F-DCE8E389A14A}"/>
              </a:ext>
            </a:extLst>
          </p:cNvPr>
          <p:cNvSpPr>
            <a:spLocks noGrp="1"/>
          </p:cNvSpPr>
          <p:nvPr>
            <p:ph type="dt" idx="1"/>
          </p:nvPr>
        </p:nvSpPr>
        <p:spPr/>
        <p:txBody>
          <a:bodyPr/>
          <a:lstStyle/>
          <a:p>
            <a:fld id="{A9A9106D-2D48-45F9-85E0-743C964F1A68}" type="datetime1">
              <a:rPr lang="en-US" smtClean="0"/>
              <a:t>4/2/2019</a:t>
            </a:fld>
            <a:endParaRPr lang="en-US" dirty="0"/>
          </a:p>
        </p:txBody>
      </p:sp>
      <p:sp>
        <p:nvSpPr>
          <p:cNvPr id="6" name="Footer Placeholder 5">
            <a:extLst>
              <a:ext uri="{FF2B5EF4-FFF2-40B4-BE49-F238E27FC236}">
                <a16:creationId xmlns:a16="http://schemas.microsoft.com/office/drawing/2014/main" id="{45B3494B-95B5-4946-B707-85C222B7F295}"/>
              </a:ext>
            </a:extLst>
          </p:cNvPr>
          <p:cNvSpPr>
            <a:spLocks noGrp="1"/>
          </p:cNvSpPr>
          <p:nvPr>
            <p:ph type="ftr" sz="quarter" idx="4"/>
          </p:nvPr>
        </p:nvSpPr>
        <p:spPr/>
        <p:txBody>
          <a:bodyPr/>
          <a:lstStyle/>
          <a:p>
            <a:r>
              <a:rPr lang="en-US"/>
              <a:t>Kirk Davis. Arizona/NASA Space Grant Symposium. April 13, 2019</a:t>
            </a:r>
            <a:endParaRPr lang="en-US" dirty="0"/>
          </a:p>
        </p:txBody>
      </p:sp>
      <p:sp>
        <p:nvSpPr>
          <p:cNvPr id="7" name="Header Placeholder 6">
            <a:extLst>
              <a:ext uri="{FF2B5EF4-FFF2-40B4-BE49-F238E27FC236}">
                <a16:creationId xmlns:a16="http://schemas.microsoft.com/office/drawing/2014/main" id="{7756FC53-B813-4F67-8E93-41AA30EC93D1}"/>
              </a:ext>
            </a:extLst>
          </p:cNvPr>
          <p:cNvSpPr>
            <a:spLocks noGrp="1"/>
          </p:cNvSpPr>
          <p:nvPr>
            <p:ph type="hdr" sz="quarter"/>
          </p:nvPr>
        </p:nvSpPr>
        <p:spPr/>
        <p:txBody>
          <a:bodyPr/>
          <a:lstStyle/>
          <a:p>
            <a:r>
              <a:rPr lang="en-US"/>
              <a:t>Kirk Davis</a:t>
            </a:r>
            <a:endParaRPr lang="en-US" dirty="0"/>
          </a:p>
        </p:txBody>
      </p:sp>
    </p:spTree>
    <p:extLst>
      <p:ext uri="{BB962C8B-B14F-4D97-AF65-F5344CB8AC3E}">
        <p14:creationId xmlns:p14="http://schemas.microsoft.com/office/powerpoint/2010/main" val="181379101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gradFill>
          <a:gsLst>
            <a:gs pos="76000">
              <a:schemeClr val="bg1"/>
            </a:gs>
            <a:gs pos="100000">
              <a:schemeClr val="accent1">
                <a:lumMod val="20000"/>
                <a:lumOff val="80000"/>
              </a:schemeClr>
            </a:gs>
          </a:gsLst>
          <a:lin ang="5400000" scaled="1"/>
        </a:gradFill>
        <a:effectLst/>
      </p:bgPr>
    </p:bg>
    <p:spTree>
      <p:nvGrpSpPr>
        <p:cNvPr id="1" name=""/>
        <p:cNvGrpSpPr/>
        <p:nvPr/>
      </p:nvGrpSpPr>
      <p:grpSpPr>
        <a:xfrm>
          <a:off x="0" y="0"/>
          <a:ext cx="0" cy="0"/>
          <a:chOff x="0" y="0"/>
          <a:chExt cx="0" cy="0"/>
        </a:xfrm>
      </p:grpSpPr>
      <p:grpSp>
        <p:nvGrpSpPr>
          <p:cNvPr id="76" name="Group 75"/>
          <p:cNvGrpSpPr/>
          <p:nvPr userDrawn="1"/>
        </p:nvGrpSpPr>
        <p:grpSpPr>
          <a:xfrm>
            <a:off x="2540" y="0"/>
            <a:ext cx="12189460" cy="6858000"/>
            <a:chOff x="2540" y="0"/>
            <a:chExt cx="12189460" cy="6858000"/>
          </a:xfrm>
        </p:grpSpPr>
        <p:pic>
          <p:nvPicPr>
            <p:cNvPr id="60" name="Picture 59"/>
            <p:cNvPicPr>
              <a:picLocks noChangeAspect="1"/>
            </p:cNvPicPr>
            <p:nvPr userDrawn="1"/>
          </p:nvPicPr>
          <p:blipFill rotWithShape="1">
            <a:blip r:embed="rId2" cstate="print">
              <a:extLst>
                <a:ext uri="{28A0092B-C50C-407E-A947-70E740481C1C}">
                  <a14:useLocalDpi xmlns:a14="http://schemas.microsoft.com/office/drawing/2010/main" val="0"/>
                </a:ext>
              </a:extLst>
            </a:blip>
            <a:srcRect t="12843"/>
            <a:stretch/>
          </p:blipFill>
          <p:spPr>
            <a:xfrm>
              <a:off x="2540" y="0"/>
              <a:ext cx="12189460" cy="6045200"/>
            </a:xfrm>
            <a:prstGeom prst="rect">
              <a:avLst/>
            </a:prstGeom>
          </p:spPr>
        </p:pic>
        <p:sp>
          <p:nvSpPr>
            <p:cNvPr id="75" name="Rectangle 74"/>
            <p:cNvSpPr/>
            <p:nvPr userDrawn="1"/>
          </p:nvSpPr>
          <p:spPr>
            <a:xfrm>
              <a:off x="2540" y="5664200"/>
              <a:ext cx="12188952" cy="119380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64" name="Group 63"/>
          <p:cNvGrpSpPr/>
          <p:nvPr userDrawn="1"/>
        </p:nvGrpSpPr>
        <p:grpSpPr>
          <a:xfrm>
            <a:off x="4997993" y="5746448"/>
            <a:ext cx="2256972" cy="1128486"/>
            <a:chOff x="3446812" y="5746448"/>
            <a:chExt cx="2256972" cy="1128486"/>
          </a:xfrm>
        </p:grpSpPr>
        <p:pic>
          <p:nvPicPr>
            <p:cNvPr id="65" name="Picture 6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446812" y="5746448"/>
              <a:ext cx="2256972" cy="1128486"/>
            </a:xfrm>
            <a:prstGeom prst="rect">
              <a:avLst/>
            </a:prstGeom>
          </p:spPr>
        </p:pic>
        <p:pic>
          <p:nvPicPr>
            <p:cNvPr id="66" name="Picture 65"/>
            <p:cNvPicPr>
              <a:picLocks noChangeAspect="1"/>
            </p:cNvPicPr>
            <p:nvPr userDrawn="1"/>
          </p:nvPicPr>
          <p:blipFill rotWithShape="1">
            <a:blip r:embed="rId3" cstate="print">
              <a:extLst>
                <a:ext uri="{28A0092B-C50C-407E-A947-70E740481C1C}">
                  <a14:useLocalDpi xmlns:a14="http://schemas.microsoft.com/office/drawing/2010/main" val="0"/>
                </a:ext>
              </a:extLst>
            </a:blip>
            <a:srcRect l="37777" t="67069" r="36573" b="16434"/>
            <a:stretch/>
          </p:blipFill>
          <p:spPr>
            <a:xfrm>
              <a:off x="4216227" y="6572247"/>
              <a:ext cx="730596" cy="234950"/>
            </a:xfrm>
            <a:prstGeom prst="rect">
              <a:avLst/>
            </a:prstGeom>
          </p:spPr>
        </p:pic>
        <p:pic>
          <p:nvPicPr>
            <p:cNvPr id="67" name="Picture 66"/>
            <p:cNvPicPr>
              <a:picLocks noChangeAspect="1"/>
            </p:cNvPicPr>
            <p:nvPr userDrawn="1"/>
          </p:nvPicPr>
          <p:blipFill rotWithShape="1">
            <a:blip r:embed="rId3" cstate="print">
              <a:extLst>
                <a:ext uri="{28A0092B-C50C-407E-A947-70E740481C1C}">
                  <a14:useLocalDpi xmlns:a14="http://schemas.microsoft.com/office/drawing/2010/main" val="0"/>
                </a:ext>
              </a:extLst>
            </a:blip>
            <a:srcRect l="41573" t="33630" r="40704" b="32408"/>
            <a:stretch/>
          </p:blipFill>
          <p:spPr>
            <a:xfrm>
              <a:off x="4302125" y="6047313"/>
              <a:ext cx="549276" cy="526278"/>
            </a:xfrm>
            <a:prstGeom prst="rect">
              <a:avLst/>
            </a:prstGeom>
          </p:spPr>
        </p:pic>
        <p:pic>
          <p:nvPicPr>
            <p:cNvPr id="68" name="Picture 67"/>
            <p:cNvPicPr>
              <a:picLocks noChangeAspect="1"/>
            </p:cNvPicPr>
            <p:nvPr userDrawn="1"/>
          </p:nvPicPr>
          <p:blipFill rotWithShape="1">
            <a:blip r:embed="rId3" cstate="print">
              <a:extLst>
                <a:ext uri="{28A0092B-C50C-407E-A947-70E740481C1C}">
                  <a14:useLocalDpi xmlns:a14="http://schemas.microsoft.com/office/drawing/2010/main" val="0"/>
                </a:ext>
              </a:extLst>
            </a:blip>
            <a:srcRect l="58739" t="60942" r="38920" b="32408"/>
            <a:stretch/>
          </p:blipFill>
          <p:spPr>
            <a:xfrm>
              <a:off x="4846638" y="6494998"/>
              <a:ext cx="66676" cy="94703"/>
            </a:xfrm>
            <a:prstGeom prst="rect">
              <a:avLst/>
            </a:prstGeom>
          </p:spPr>
        </p:pic>
      </p:grpSp>
      <p:sp>
        <p:nvSpPr>
          <p:cNvPr id="3" name="Text Placeholder 2"/>
          <p:cNvSpPr>
            <a:spLocks noGrp="1"/>
          </p:cNvSpPr>
          <p:nvPr>
            <p:ph type="body" sz="quarter" idx="10" hasCustomPrompt="1"/>
          </p:nvPr>
        </p:nvSpPr>
        <p:spPr>
          <a:xfrm>
            <a:off x="1" y="5"/>
            <a:ext cx="12192000" cy="555625"/>
          </a:xfrm>
        </p:spPr>
        <p:txBody>
          <a:bodyPr/>
          <a:lstStyle>
            <a:lvl1pPr marL="0" indent="0" algn="ctr">
              <a:buNone/>
              <a:defRPr>
                <a:solidFill>
                  <a:schemeClr val="bg1"/>
                </a:solidFill>
              </a:defRPr>
            </a:lvl1pPr>
          </a:lstStyle>
          <a:p>
            <a:pPr algn="ctr"/>
            <a:r>
              <a:rPr lang="en-GB" dirty="0">
                <a:solidFill>
                  <a:schemeClr val="bg1"/>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Header</a:t>
            </a:r>
          </a:p>
        </p:txBody>
      </p:sp>
      <p:sp>
        <p:nvSpPr>
          <p:cNvPr id="28" name="Text Placeholder 2"/>
          <p:cNvSpPr>
            <a:spLocks noGrp="1"/>
          </p:cNvSpPr>
          <p:nvPr>
            <p:ph type="body" sz="quarter" idx="11" hasCustomPrompt="1"/>
          </p:nvPr>
        </p:nvSpPr>
        <p:spPr>
          <a:xfrm>
            <a:off x="1" y="1812179"/>
            <a:ext cx="12192000" cy="1280161"/>
          </a:xfrm>
        </p:spPr>
        <p:txBody>
          <a:bodyPr/>
          <a:lstStyle>
            <a:lvl1pPr marL="0" indent="0" algn="ctr">
              <a:buNone/>
              <a:defRPr sz="2000">
                <a:solidFill>
                  <a:schemeClr val="bg1"/>
                </a:solidFill>
              </a:defRPr>
            </a:lvl1pPr>
          </a:lstStyle>
          <a:p>
            <a:r>
              <a:rPr lang="en-US" sz="2500" dirty="0">
                <a:effectLst>
                  <a:outerShdw blurRad="50800" dist="38100" dir="5400000" algn="t" rotWithShape="0">
                    <a:prstClr val="black">
                      <a:alpha val="40000"/>
                    </a:prstClr>
                  </a:outerShdw>
                </a:effectLst>
              </a:rPr>
              <a:t>Title</a:t>
            </a:r>
          </a:p>
        </p:txBody>
      </p:sp>
      <p:sp>
        <p:nvSpPr>
          <p:cNvPr id="34" name="Text Placeholder 2"/>
          <p:cNvSpPr>
            <a:spLocks noGrp="1"/>
          </p:cNvSpPr>
          <p:nvPr>
            <p:ph type="body" sz="quarter" idx="12" hasCustomPrompt="1"/>
          </p:nvPr>
        </p:nvSpPr>
        <p:spPr>
          <a:xfrm>
            <a:off x="1" y="3133903"/>
            <a:ext cx="12192000" cy="357447"/>
          </a:xfrm>
        </p:spPr>
        <p:txBody>
          <a:bodyPr/>
          <a:lstStyle>
            <a:lvl1pPr marL="0" indent="0" algn="ctr">
              <a:buNone/>
              <a:defRPr sz="1800">
                <a:solidFill>
                  <a:schemeClr val="bg1"/>
                </a:solidFill>
              </a:defRPr>
            </a:lvl1pPr>
          </a:lstStyle>
          <a:p>
            <a:pPr algn="ctr"/>
            <a:r>
              <a:rPr lang="en-GB" dirty="0">
                <a:solidFill>
                  <a:schemeClr val="bg1"/>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Subtitle</a:t>
            </a:r>
          </a:p>
        </p:txBody>
      </p:sp>
      <p:sp>
        <p:nvSpPr>
          <p:cNvPr id="35" name="Text Placeholder 2"/>
          <p:cNvSpPr>
            <a:spLocks noGrp="1"/>
          </p:cNvSpPr>
          <p:nvPr>
            <p:ph type="body" sz="quarter" idx="13" hasCustomPrompt="1"/>
          </p:nvPr>
        </p:nvSpPr>
        <p:spPr>
          <a:xfrm>
            <a:off x="3447013" y="4355874"/>
            <a:ext cx="5297976" cy="1338349"/>
          </a:xfrm>
        </p:spPr>
        <p:txBody>
          <a:bodyPr/>
          <a:lstStyle>
            <a:lvl1pPr marL="0" indent="0" algn="ctr">
              <a:buNone/>
              <a:defRPr sz="1800">
                <a:solidFill>
                  <a:schemeClr val="bg1"/>
                </a:solidFill>
              </a:defRPr>
            </a:lvl1pPr>
          </a:lstStyle>
          <a:p>
            <a:pPr algn="ctr"/>
            <a:r>
              <a:rPr lang="en-GB" dirty="0">
                <a:solidFill>
                  <a:schemeClr val="bg1"/>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Authors</a:t>
            </a:r>
          </a:p>
        </p:txBody>
      </p:sp>
      <p:sp>
        <p:nvSpPr>
          <p:cNvPr id="5" name="Text Placeholder 4"/>
          <p:cNvSpPr>
            <a:spLocks noGrp="1"/>
          </p:cNvSpPr>
          <p:nvPr>
            <p:ph type="body" sz="quarter" idx="16" hasCustomPrompt="1"/>
          </p:nvPr>
        </p:nvSpPr>
        <p:spPr>
          <a:xfrm>
            <a:off x="110837" y="5702536"/>
            <a:ext cx="3901440" cy="1155469"/>
          </a:xfrm>
        </p:spPr>
        <p:txBody>
          <a:bodyPr>
            <a:normAutofit/>
          </a:bodyPr>
          <a:lstStyle>
            <a:lvl1pPr marL="0" marR="0" indent="0" algn="l" defTabSz="457200" rtl="0" eaLnBrk="1" fontAlgn="auto" latinLnBrk="0" hangingPunct="1">
              <a:lnSpc>
                <a:spcPct val="100000"/>
              </a:lnSpc>
              <a:spcBef>
                <a:spcPct val="20000"/>
              </a:spcBef>
              <a:spcAft>
                <a:spcPts val="0"/>
              </a:spcAft>
              <a:buClr>
                <a:srgbClr val="AB0520"/>
              </a:buClr>
              <a:buSzTx/>
              <a:buFont typeface="Arial"/>
              <a:buNone/>
              <a:tabLst/>
              <a:defRPr sz="1200">
                <a:solidFill>
                  <a:schemeClr val="bg1"/>
                </a:solidFill>
              </a:defRPr>
            </a:lvl1pPr>
          </a:lstStyle>
          <a:p>
            <a:pPr marL="0" marR="0" lvl="0" indent="0" algn="l" defTabSz="457200" rtl="0" eaLnBrk="1" fontAlgn="auto" latinLnBrk="0" hangingPunct="1">
              <a:lnSpc>
                <a:spcPct val="100000"/>
              </a:lnSpc>
              <a:spcBef>
                <a:spcPct val="20000"/>
              </a:spcBef>
              <a:spcAft>
                <a:spcPts val="0"/>
              </a:spcAft>
              <a:buClr>
                <a:srgbClr val="AB0520"/>
              </a:buClr>
              <a:buSzTx/>
              <a:buFont typeface="Arial"/>
              <a:buNone/>
              <a:tabLst/>
              <a:defRPr/>
            </a:pPr>
            <a:r>
              <a:rPr lang="en-GB" dirty="0">
                <a:solidFill>
                  <a:schemeClr val="bg1"/>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Acknowledgements</a:t>
            </a:r>
          </a:p>
          <a:p>
            <a:pPr lvl="0"/>
            <a:endParaRPr lang="en-US" dirty="0"/>
          </a:p>
        </p:txBody>
      </p:sp>
      <p:sp>
        <p:nvSpPr>
          <p:cNvPr id="39" name="Text Placeholder 4"/>
          <p:cNvSpPr>
            <a:spLocks noGrp="1"/>
          </p:cNvSpPr>
          <p:nvPr>
            <p:ph type="body" sz="quarter" idx="18" hasCustomPrompt="1"/>
          </p:nvPr>
        </p:nvSpPr>
        <p:spPr>
          <a:xfrm>
            <a:off x="8179725" y="5702536"/>
            <a:ext cx="3901440" cy="1155469"/>
          </a:xfrm>
        </p:spPr>
        <p:txBody>
          <a:bodyPr>
            <a:normAutofit/>
          </a:bodyPr>
          <a:lstStyle>
            <a:lvl1pPr marL="0" marR="0" indent="0" algn="l" defTabSz="457200" rtl="0" eaLnBrk="1" fontAlgn="auto" latinLnBrk="0" hangingPunct="1">
              <a:lnSpc>
                <a:spcPct val="100000"/>
              </a:lnSpc>
              <a:spcBef>
                <a:spcPct val="20000"/>
              </a:spcBef>
              <a:spcAft>
                <a:spcPts val="0"/>
              </a:spcAft>
              <a:buClr>
                <a:srgbClr val="AB0520"/>
              </a:buClr>
              <a:buSzTx/>
              <a:buFont typeface="Arial"/>
              <a:buNone/>
              <a:tabLst/>
              <a:defRPr sz="1200">
                <a:solidFill>
                  <a:schemeClr val="bg1"/>
                </a:solidFill>
              </a:defRPr>
            </a:lvl1pPr>
          </a:lstStyle>
          <a:p>
            <a:pPr marL="0" marR="0" lvl="0" indent="0" algn="l" defTabSz="457200" rtl="0" eaLnBrk="1" fontAlgn="auto" latinLnBrk="0" hangingPunct="1">
              <a:lnSpc>
                <a:spcPct val="100000"/>
              </a:lnSpc>
              <a:spcBef>
                <a:spcPct val="20000"/>
              </a:spcBef>
              <a:spcAft>
                <a:spcPts val="0"/>
              </a:spcAft>
              <a:buClr>
                <a:srgbClr val="AB0520"/>
              </a:buClr>
              <a:buSzTx/>
              <a:buFont typeface="Arial"/>
              <a:buNone/>
              <a:tabLst/>
              <a:defRPr/>
            </a:pPr>
            <a:r>
              <a:rPr lang="en-US" dirty="0"/>
              <a:t>Affiliations</a:t>
            </a:r>
            <a:endParaRPr lang="en-GB" dirty="0">
              <a:solidFill>
                <a:schemeClr val="bg1"/>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endParaRPr>
          </a:p>
          <a:p>
            <a:pPr lvl="0"/>
            <a:endParaRPr lang="en-US" dirty="0"/>
          </a:p>
        </p:txBody>
      </p:sp>
      <p:grpSp>
        <p:nvGrpSpPr>
          <p:cNvPr id="70" name="Group 69"/>
          <p:cNvGrpSpPr/>
          <p:nvPr userDrawn="1"/>
        </p:nvGrpSpPr>
        <p:grpSpPr>
          <a:xfrm>
            <a:off x="5792382" y="1576394"/>
            <a:ext cx="604503" cy="82296"/>
            <a:chOff x="4268723" y="1918335"/>
            <a:chExt cx="604503" cy="82296"/>
          </a:xfrm>
          <a:effectLst/>
        </p:grpSpPr>
        <p:sp>
          <p:nvSpPr>
            <p:cNvPr id="71" name="Isosceles Triangle 70"/>
            <p:cNvSpPr/>
            <p:nvPr userDrawn="1"/>
          </p:nvSpPr>
          <p:spPr>
            <a:xfrm>
              <a:off x="4500563" y="1918335"/>
              <a:ext cx="145256" cy="82296"/>
            </a:xfrm>
            <a:prstGeom prst="triangle">
              <a:avLst/>
            </a:prstGeom>
            <a:solidFill>
              <a:srgbClr val="AB052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72" name="Isosceles Triangle 71"/>
            <p:cNvSpPr/>
            <p:nvPr userDrawn="1"/>
          </p:nvSpPr>
          <p:spPr>
            <a:xfrm>
              <a:off x="4268723" y="1918335"/>
              <a:ext cx="145256" cy="82296"/>
            </a:xfrm>
            <a:prstGeom prst="triangle">
              <a:avLst/>
            </a:prstGeom>
            <a:solidFill>
              <a:srgbClr val="AB052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73" name="Isosceles Triangle 72"/>
            <p:cNvSpPr/>
            <p:nvPr userDrawn="1"/>
          </p:nvSpPr>
          <p:spPr>
            <a:xfrm>
              <a:off x="4727970" y="1918335"/>
              <a:ext cx="145256" cy="82296"/>
            </a:xfrm>
            <a:prstGeom prst="triangle">
              <a:avLst/>
            </a:prstGeom>
            <a:solidFill>
              <a:srgbClr val="AB052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grpSp>
    </p:spTree>
    <p:extLst>
      <p:ext uri="{BB962C8B-B14F-4D97-AF65-F5344CB8AC3E}">
        <p14:creationId xmlns:p14="http://schemas.microsoft.com/office/powerpoint/2010/main" val="33132061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ulleted Slide">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F1214C19-7B70-E548-A608-340680BFD9AE}" type="slidenum">
              <a:rPr lang="en-US" smtClean="0"/>
              <a:t>‹#›</a:t>
            </a:fld>
            <a:endParaRPr lang="en-US" dirty="0"/>
          </a:p>
        </p:txBody>
      </p:sp>
      <p:sp>
        <p:nvSpPr>
          <p:cNvPr id="7" name="Title 1"/>
          <p:cNvSpPr>
            <a:spLocks noGrp="1"/>
          </p:cNvSpPr>
          <p:nvPr>
            <p:ph type="title" hasCustomPrompt="1"/>
          </p:nvPr>
        </p:nvSpPr>
        <p:spPr>
          <a:xfrm>
            <a:off x="913721" y="5"/>
            <a:ext cx="10363200" cy="1103313"/>
          </a:xfrm>
        </p:spPr>
        <p:txBody>
          <a:bodyPr/>
          <a:lstStyle>
            <a:lvl1pPr>
              <a:defRPr sz="2000" baseline="0">
                <a:solidFill>
                  <a:srgbClr val="0C234B"/>
                </a:solidFill>
              </a:defRPr>
            </a:lvl1pPr>
          </a:lstStyle>
          <a:p>
            <a:r>
              <a:rPr lang="en-US" dirty="0"/>
              <a:t>SAMPLE HEADER</a:t>
            </a:r>
          </a:p>
        </p:txBody>
      </p:sp>
      <p:sp>
        <p:nvSpPr>
          <p:cNvPr id="8" name="Text Placeholder 2"/>
          <p:cNvSpPr>
            <a:spLocks noGrp="1"/>
          </p:cNvSpPr>
          <p:nvPr>
            <p:ph idx="1"/>
          </p:nvPr>
        </p:nvSpPr>
        <p:spPr>
          <a:xfrm>
            <a:off x="1020590" y="2240801"/>
            <a:ext cx="4799019" cy="2971732"/>
          </a:xfrm>
          <a:prstGeom prst="rect">
            <a:avLst/>
          </a:prstGeom>
        </p:spPr>
        <p:txBody>
          <a:bodyPr vert="horz" lIns="91440" tIns="45720" rIns="91440" bIns="45720" rtlCol="0">
            <a:normAutofit/>
          </a:bodyPr>
          <a:lstStyle>
            <a:lvl1pPr algn="l">
              <a:defRPr>
                <a:solidFill>
                  <a:schemeClr val="tx1"/>
                </a:solidFill>
              </a:defRPr>
            </a:lvl1pPr>
            <a:lvl2pPr algn="l">
              <a:defRPr>
                <a:solidFill>
                  <a:schemeClr val="tx1"/>
                </a:solidFill>
              </a:defRPr>
            </a:lvl2pPr>
            <a:lvl3pPr algn="l">
              <a:defRPr>
                <a:solidFill>
                  <a:schemeClr val="tx1"/>
                </a:solidFill>
              </a:defRPr>
            </a:lvl3pPr>
            <a:lvl4pPr algn="l">
              <a:defRPr>
                <a:solidFill>
                  <a:schemeClr val="tx1"/>
                </a:solidFill>
              </a:defRPr>
            </a:lvl4pPr>
            <a:lvl5pPr algn="l">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ext Placeholder 2"/>
          <p:cNvSpPr>
            <a:spLocks noGrp="1"/>
          </p:cNvSpPr>
          <p:nvPr>
            <p:ph idx="13"/>
          </p:nvPr>
        </p:nvSpPr>
        <p:spPr>
          <a:xfrm>
            <a:off x="6297697" y="2240801"/>
            <a:ext cx="4799019" cy="2971732"/>
          </a:xfrm>
          <a:prstGeom prst="rect">
            <a:avLst/>
          </a:prstGeom>
        </p:spPr>
        <p:txBody>
          <a:bodyPr vert="horz" lIns="91440" tIns="45720" rIns="91440" bIns="45720" rtlCol="0">
            <a:normAutofit/>
          </a:bodyPr>
          <a:lstStyle>
            <a:lvl1pPr algn="l">
              <a:defRPr>
                <a:solidFill>
                  <a:schemeClr val="tx1"/>
                </a:solidFill>
              </a:defRPr>
            </a:lvl1pPr>
            <a:lvl2pPr algn="l">
              <a:defRPr>
                <a:solidFill>
                  <a:schemeClr val="tx1"/>
                </a:solidFill>
              </a:defRPr>
            </a:lvl2pPr>
            <a:lvl3pPr algn="l">
              <a:defRPr>
                <a:solidFill>
                  <a:schemeClr val="tx1"/>
                </a:solidFill>
              </a:defRPr>
            </a:lvl3pPr>
            <a:lvl4pPr algn="l">
              <a:defRPr>
                <a:solidFill>
                  <a:schemeClr val="tx1"/>
                </a:solidFill>
              </a:defRPr>
            </a:lvl4pPr>
            <a:lvl5pPr algn="l">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18" name="Group 17"/>
          <p:cNvGrpSpPr/>
          <p:nvPr userDrawn="1"/>
        </p:nvGrpSpPr>
        <p:grpSpPr>
          <a:xfrm>
            <a:off x="5792382" y="242894"/>
            <a:ext cx="604503" cy="82296"/>
            <a:chOff x="4268723" y="1918335"/>
            <a:chExt cx="604503" cy="82296"/>
          </a:xfrm>
          <a:effectLst/>
        </p:grpSpPr>
        <p:sp>
          <p:nvSpPr>
            <p:cNvPr id="19" name="Isosceles Triangle 18"/>
            <p:cNvSpPr/>
            <p:nvPr userDrawn="1"/>
          </p:nvSpPr>
          <p:spPr>
            <a:xfrm>
              <a:off x="4500563" y="1918335"/>
              <a:ext cx="145256" cy="82296"/>
            </a:xfrm>
            <a:prstGeom prst="triangle">
              <a:avLst/>
            </a:prstGeom>
            <a:solidFill>
              <a:srgbClr val="AB052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20" name="Isosceles Triangle 19"/>
            <p:cNvSpPr/>
            <p:nvPr userDrawn="1"/>
          </p:nvSpPr>
          <p:spPr>
            <a:xfrm>
              <a:off x="4268723" y="1918335"/>
              <a:ext cx="145256" cy="82296"/>
            </a:xfrm>
            <a:prstGeom prst="triangle">
              <a:avLst/>
            </a:prstGeom>
            <a:solidFill>
              <a:srgbClr val="AB052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21" name="Isosceles Triangle 20"/>
            <p:cNvSpPr/>
            <p:nvPr userDrawn="1"/>
          </p:nvSpPr>
          <p:spPr>
            <a:xfrm>
              <a:off x="4727970" y="1918335"/>
              <a:ext cx="145256" cy="82296"/>
            </a:xfrm>
            <a:prstGeom prst="triangle">
              <a:avLst/>
            </a:prstGeom>
            <a:solidFill>
              <a:srgbClr val="AB052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grpSp>
    </p:spTree>
    <p:extLst>
      <p:ext uri="{BB962C8B-B14F-4D97-AF65-F5344CB8AC3E}">
        <p14:creationId xmlns:p14="http://schemas.microsoft.com/office/powerpoint/2010/main" val="18612041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Paragraph Content">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F1214C19-7B70-E548-A608-340680BFD9AE}" type="slidenum">
              <a:rPr lang="en-US" smtClean="0"/>
              <a:t>‹#›</a:t>
            </a:fld>
            <a:endParaRPr lang="en-US" dirty="0"/>
          </a:p>
        </p:txBody>
      </p:sp>
      <p:sp>
        <p:nvSpPr>
          <p:cNvPr id="7" name="Title 1"/>
          <p:cNvSpPr txBox="1">
            <a:spLocks/>
          </p:cNvSpPr>
          <p:nvPr userDrawn="1"/>
        </p:nvSpPr>
        <p:spPr>
          <a:xfrm>
            <a:off x="913721" y="5"/>
            <a:ext cx="10363200" cy="1103313"/>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2000" b="1" kern="1200" baseline="0">
                <a:solidFill>
                  <a:srgbClr val="FFFFFF"/>
                </a:solidFill>
                <a:latin typeface="Verdana"/>
                <a:ea typeface="+mj-ea"/>
                <a:cs typeface="Verdana"/>
              </a:defRPr>
            </a:lvl1pPr>
          </a:lstStyle>
          <a:p>
            <a:r>
              <a:rPr lang="en-US" sz="2000" dirty="0">
                <a:solidFill>
                  <a:srgbClr val="0C234B"/>
                </a:solidFill>
              </a:rPr>
              <a:t>SAMPLE HEADER</a:t>
            </a:r>
          </a:p>
        </p:txBody>
      </p:sp>
      <p:sp>
        <p:nvSpPr>
          <p:cNvPr id="8" name="Text Placeholder 2"/>
          <p:cNvSpPr>
            <a:spLocks noGrp="1"/>
          </p:cNvSpPr>
          <p:nvPr>
            <p:ph idx="1" hasCustomPrompt="1"/>
          </p:nvPr>
        </p:nvSpPr>
        <p:spPr>
          <a:xfrm>
            <a:off x="1240231" y="2696278"/>
            <a:ext cx="5127812" cy="1418046"/>
          </a:xfrm>
          <a:prstGeom prst="rect">
            <a:avLst/>
          </a:prstGeom>
        </p:spPr>
        <p:txBody>
          <a:bodyPr vert="horz" lIns="91440" tIns="45720" rIns="91440" bIns="45720" rtlCol="0">
            <a:normAutofit/>
          </a:bodyPr>
          <a:lstStyle>
            <a:lvl1pPr marL="0" marR="0" indent="0" algn="l" defTabSz="914400" rtl="0" eaLnBrk="0" fontAlgn="base" latinLnBrk="0" hangingPunct="0">
              <a:lnSpc>
                <a:spcPct val="100000"/>
              </a:lnSpc>
              <a:spcBef>
                <a:spcPts val="800"/>
              </a:spcBef>
              <a:spcAft>
                <a:spcPct val="0"/>
              </a:spcAft>
              <a:buClrTx/>
              <a:buSzTx/>
              <a:buFontTx/>
              <a:buNone/>
              <a:tabLst/>
              <a:defRPr sz="1400" b="0" i="0">
                <a:solidFill>
                  <a:schemeClr val="tx1"/>
                </a:solidFill>
              </a:defRPr>
            </a:lvl1pPr>
          </a:lstStyle>
          <a:p>
            <a:pPr marL="0" marR="0" lvl="0" indent="0" algn="l" defTabSz="914400" rtl="0" eaLnBrk="0" fontAlgn="base" latinLnBrk="0" hangingPunct="0">
              <a:lnSpc>
                <a:spcPct val="100000"/>
              </a:lnSpc>
              <a:spcBef>
                <a:spcPts val="800"/>
              </a:spcBef>
              <a:spcAft>
                <a:spcPct val="0"/>
              </a:spcAft>
              <a:buClrTx/>
              <a:buSzTx/>
              <a:buFontTx/>
              <a:buNone/>
              <a:tabLst/>
              <a:defRPr/>
            </a:pPr>
            <a:r>
              <a:rPr lang="en-US" dirty="0"/>
              <a:t>Sample Basic Paragraph.</a:t>
            </a:r>
            <a:r>
              <a:rPr lang="en-US" baseline="0" dirty="0"/>
              <a:t> </a:t>
            </a:r>
            <a:r>
              <a:rPr lang="en-US" dirty="0"/>
              <a:t>This is what the text would look</a:t>
            </a:r>
            <a:r>
              <a:rPr lang="en-US" baseline="0" dirty="0"/>
              <a:t> like in a paragraph. This is what the text would look like in a paragraph. This is what the text would look like.</a:t>
            </a:r>
            <a:endParaRPr lang="en-US" dirty="0"/>
          </a:p>
          <a:p>
            <a:pPr lvl="0"/>
            <a:endParaRPr lang="en-US" dirty="0"/>
          </a:p>
        </p:txBody>
      </p:sp>
      <p:sp>
        <p:nvSpPr>
          <p:cNvPr id="9" name="Text Placeholder 2"/>
          <p:cNvSpPr>
            <a:spLocks noGrp="1"/>
          </p:cNvSpPr>
          <p:nvPr>
            <p:ph idx="11" hasCustomPrompt="1"/>
          </p:nvPr>
        </p:nvSpPr>
        <p:spPr>
          <a:xfrm>
            <a:off x="1213279" y="2355450"/>
            <a:ext cx="5127812" cy="353163"/>
          </a:xfrm>
          <a:prstGeom prst="rect">
            <a:avLst/>
          </a:prstGeom>
        </p:spPr>
        <p:txBody>
          <a:bodyPr vert="horz" lIns="91440" tIns="45720" rIns="91440" bIns="45720" rtlCol="0">
            <a:normAutofit/>
          </a:bodyPr>
          <a:lstStyle>
            <a:lvl1pPr marL="0" marR="0" indent="0" algn="l" defTabSz="914400" rtl="0" eaLnBrk="0" fontAlgn="base" latinLnBrk="0" hangingPunct="0">
              <a:lnSpc>
                <a:spcPct val="100000"/>
              </a:lnSpc>
              <a:spcBef>
                <a:spcPts val="800"/>
              </a:spcBef>
              <a:spcAft>
                <a:spcPct val="0"/>
              </a:spcAft>
              <a:buClrTx/>
              <a:buSzTx/>
              <a:buFontTx/>
              <a:buNone/>
              <a:tabLst/>
              <a:defRPr sz="1800" b="0" i="0">
                <a:solidFill>
                  <a:srgbClr val="AB0520"/>
                </a:solidFill>
              </a:defRPr>
            </a:lvl1pPr>
          </a:lstStyle>
          <a:p>
            <a:pPr marL="0" marR="0" lvl="0" indent="0" algn="l" defTabSz="914400" rtl="0" eaLnBrk="0" fontAlgn="base" latinLnBrk="0" hangingPunct="0">
              <a:lnSpc>
                <a:spcPct val="100000"/>
              </a:lnSpc>
              <a:spcBef>
                <a:spcPts val="800"/>
              </a:spcBef>
              <a:spcAft>
                <a:spcPct val="0"/>
              </a:spcAft>
              <a:buClrTx/>
              <a:buSzTx/>
              <a:buFontTx/>
              <a:buNone/>
              <a:tabLst/>
              <a:defRPr/>
            </a:pPr>
            <a:r>
              <a:rPr lang="en-US" dirty="0"/>
              <a:t>PARAGRAPH TITLE</a:t>
            </a:r>
          </a:p>
        </p:txBody>
      </p:sp>
      <p:grpSp>
        <p:nvGrpSpPr>
          <p:cNvPr id="28" name="Group 27"/>
          <p:cNvGrpSpPr/>
          <p:nvPr userDrawn="1"/>
        </p:nvGrpSpPr>
        <p:grpSpPr>
          <a:xfrm>
            <a:off x="5792382" y="242894"/>
            <a:ext cx="604503" cy="82296"/>
            <a:chOff x="4268723" y="1918335"/>
            <a:chExt cx="604503" cy="82296"/>
          </a:xfrm>
          <a:effectLst/>
        </p:grpSpPr>
        <p:sp>
          <p:nvSpPr>
            <p:cNvPr id="29" name="Isosceles Triangle 28"/>
            <p:cNvSpPr/>
            <p:nvPr userDrawn="1"/>
          </p:nvSpPr>
          <p:spPr>
            <a:xfrm>
              <a:off x="4500563" y="1918335"/>
              <a:ext cx="145256" cy="82296"/>
            </a:xfrm>
            <a:prstGeom prst="triangle">
              <a:avLst/>
            </a:prstGeom>
            <a:solidFill>
              <a:srgbClr val="AB052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30" name="Isosceles Triangle 29"/>
            <p:cNvSpPr/>
            <p:nvPr userDrawn="1"/>
          </p:nvSpPr>
          <p:spPr>
            <a:xfrm>
              <a:off x="4268723" y="1918335"/>
              <a:ext cx="145256" cy="82296"/>
            </a:xfrm>
            <a:prstGeom prst="triangle">
              <a:avLst/>
            </a:prstGeom>
            <a:solidFill>
              <a:srgbClr val="AB052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31" name="Isosceles Triangle 30"/>
            <p:cNvSpPr/>
            <p:nvPr userDrawn="1"/>
          </p:nvSpPr>
          <p:spPr>
            <a:xfrm>
              <a:off x="4727970" y="1918335"/>
              <a:ext cx="145256" cy="82296"/>
            </a:xfrm>
            <a:prstGeom prst="triangle">
              <a:avLst/>
            </a:prstGeom>
            <a:solidFill>
              <a:srgbClr val="AB052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grpSp>
      <p:pic>
        <p:nvPicPr>
          <p:cNvPr id="10" name="Content Placeholder 8" descr="A close up of a logo&#10;&#10;Description generated with high confidence">
            <a:extLst>
              <a:ext uri="{FF2B5EF4-FFF2-40B4-BE49-F238E27FC236}">
                <a16:creationId xmlns:a16="http://schemas.microsoft.com/office/drawing/2014/main" id="{A9F56D59-A830-4C26-B0F6-2B8E3597F299}"/>
              </a:ext>
            </a:extLst>
          </p:cNvPr>
          <p:cNvPicPr>
            <a:picLocks noChangeAspect="1"/>
          </p:cNvPicPr>
          <p:nvPr userDrawn="1"/>
        </p:nvPicPr>
        <p:blipFill>
          <a:blip r:embed="rId2"/>
          <a:stretch>
            <a:fillRect/>
          </a:stretch>
        </p:blipFill>
        <p:spPr>
          <a:xfrm>
            <a:off x="11096716" y="5441848"/>
            <a:ext cx="973366" cy="1299444"/>
          </a:xfrm>
          <a:prstGeom prst="rect">
            <a:avLst/>
          </a:prstGeom>
        </p:spPr>
      </p:pic>
    </p:spTree>
    <p:extLst>
      <p:ext uri="{BB962C8B-B14F-4D97-AF65-F5344CB8AC3E}">
        <p14:creationId xmlns:p14="http://schemas.microsoft.com/office/powerpoint/2010/main" val="25759205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Paragraph Content">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fld id="{F1214C19-7B70-E548-A608-340680BFD9AE}" type="slidenum">
              <a:rPr lang="en-US" smtClean="0"/>
              <a:t>‹#›</a:t>
            </a:fld>
            <a:endParaRPr lang="en-US" dirty="0"/>
          </a:p>
        </p:txBody>
      </p:sp>
      <p:sp>
        <p:nvSpPr>
          <p:cNvPr id="8" name="Title 1"/>
          <p:cNvSpPr txBox="1">
            <a:spLocks/>
          </p:cNvSpPr>
          <p:nvPr userDrawn="1"/>
        </p:nvSpPr>
        <p:spPr>
          <a:xfrm>
            <a:off x="913721" y="5"/>
            <a:ext cx="10363200" cy="1103313"/>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2000" b="1" kern="1200" baseline="0">
                <a:solidFill>
                  <a:srgbClr val="FFFFFF"/>
                </a:solidFill>
                <a:latin typeface="Verdana"/>
                <a:ea typeface="+mj-ea"/>
                <a:cs typeface="Verdana"/>
              </a:defRPr>
            </a:lvl1pPr>
          </a:lstStyle>
          <a:p>
            <a:r>
              <a:rPr lang="en-US" sz="2000" dirty="0">
                <a:solidFill>
                  <a:srgbClr val="0C234B"/>
                </a:solidFill>
              </a:rPr>
              <a:t>SAMPLE HEADER</a:t>
            </a:r>
          </a:p>
        </p:txBody>
      </p:sp>
      <p:sp>
        <p:nvSpPr>
          <p:cNvPr id="10" name="Text Placeholder 2"/>
          <p:cNvSpPr>
            <a:spLocks noGrp="1"/>
          </p:cNvSpPr>
          <p:nvPr>
            <p:ph idx="1" hasCustomPrompt="1"/>
          </p:nvPr>
        </p:nvSpPr>
        <p:spPr>
          <a:xfrm>
            <a:off x="1316503" y="2003330"/>
            <a:ext cx="4503108" cy="2929562"/>
          </a:xfrm>
          <a:prstGeom prst="rect">
            <a:avLst/>
          </a:prstGeom>
        </p:spPr>
        <p:txBody>
          <a:bodyPr vert="horz" lIns="91440" tIns="45720" rIns="91440" bIns="45720" rtlCol="0">
            <a:normAutofit/>
          </a:bodyPr>
          <a:lstStyle>
            <a:lvl1pPr marL="0" marR="0" indent="0" algn="l" defTabSz="914400" rtl="0" eaLnBrk="0" fontAlgn="base" latinLnBrk="0" hangingPunct="0">
              <a:lnSpc>
                <a:spcPct val="100000"/>
              </a:lnSpc>
              <a:spcBef>
                <a:spcPts val="800"/>
              </a:spcBef>
              <a:spcAft>
                <a:spcPct val="0"/>
              </a:spcAft>
              <a:buClrTx/>
              <a:buSzTx/>
              <a:buFontTx/>
              <a:buNone/>
              <a:tabLst/>
              <a:defRPr>
                <a:solidFill>
                  <a:schemeClr val="tx1"/>
                </a:solidFill>
              </a:defRPr>
            </a:lvl1pPr>
          </a:lstStyle>
          <a:p>
            <a:pPr marL="0" marR="0" lvl="0" indent="0" algn="l" defTabSz="914400" rtl="0" eaLnBrk="0" fontAlgn="base" latinLnBrk="0" hangingPunct="0">
              <a:lnSpc>
                <a:spcPct val="100000"/>
              </a:lnSpc>
              <a:spcBef>
                <a:spcPts val="800"/>
              </a:spcBef>
              <a:spcAft>
                <a:spcPct val="0"/>
              </a:spcAft>
              <a:buClrTx/>
              <a:buSzTx/>
              <a:buFontTx/>
              <a:buNone/>
              <a:tabLst/>
              <a:defRPr/>
            </a:pPr>
            <a:r>
              <a:rPr lang="en-US" dirty="0"/>
              <a:t>Sample Basic Paragraph.</a:t>
            </a:r>
            <a:r>
              <a:rPr lang="en-US" baseline="0" dirty="0"/>
              <a:t> </a:t>
            </a:r>
            <a:r>
              <a:rPr lang="en-US" dirty="0"/>
              <a:t>This is what the text would look</a:t>
            </a:r>
            <a:r>
              <a:rPr lang="en-US" baseline="0" dirty="0"/>
              <a:t> like in a paragraph. This is what the text would look like in a paragraph. This is what the text would look like.</a:t>
            </a:r>
            <a:endParaRPr lang="en-US" dirty="0"/>
          </a:p>
          <a:p>
            <a:pPr lvl="0"/>
            <a:endParaRPr lang="en-US" dirty="0"/>
          </a:p>
        </p:txBody>
      </p:sp>
      <p:sp>
        <p:nvSpPr>
          <p:cNvPr id="11" name="Text Placeholder 2"/>
          <p:cNvSpPr>
            <a:spLocks noGrp="1"/>
          </p:cNvSpPr>
          <p:nvPr>
            <p:ph idx="13" hasCustomPrompt="1"/>
          </p:nvPr>
        </p:nvSpPr>
        <p:spPr>
          <a:xfrm>
            <a:off x="6363455" y="2003330"/>
            <a:ext cx="4503108" cy="2929562"/>
          </a:xfrm>
          <a:prstGeom prst="rect">
            <a:avLst/>
          </a:prstGeom>
        </p:spPr>
        <p:txBody>
          <a:bodyPr vert="horz" lIns="91440" tIns="45720" rIns="91440" bIns="45720" rtlCol="0">
            <a:normAutofit/>
          </a:bodyPr>
          <a:lstStyle>
            <a:lvl1pPr marL="0" marR="0" indent="0" algn="l" defTabSz="914400" rtl="0" eaLnBrk="0" fontAlgn="base" latinLnBrk="0" hangingPunct="0">
              <a:lnSpc>
                <a:spcPct val="100000"/>
              </a:lnSpc>
              <a:spcBef>
                <a:spcPts val="800"/>
              </a:spcBef>
              <a:spcAft>
                <a:spcPct val="0"/>
              </a:spcAft>
              <a:buClrTx/>
              <a:buSzTx/>
              <a:buFontTx/>
              <a:buNone/>
              <a:tabLst/>
              <a:defRPr>
                <a:solidFill>
                  <a:schemeClr val="tx1"/>
                </a:solidFill>
              </a:defRPr>
            </a:lvl1pPr>
          </a:lstStyle>
          <a:p>
            <a:pPr marL="0" marR="0" lvl="0" indent="0" algn="l" defTabSz="914400" rtl="0" eaLnBrk="0" fontAlgn="base" latinLnBrk="0" hangingPunct="0">
              <a:lnSpc>
                <a:spcPct val="100000"/>
              </a:lnSpc>
              <a:spcBef>
                <a:spcPts val="800"/>
              </a:spcBef>
              <a:spcAft>
                <a:spcPct val="0"/>
              </a:spcAft>
              <a:buClrTx/>
              <a:buSzTx/>
              <a:buFontTx/>
              <a:buNone/>
              <a:tabLst/>
              <a:defRPr/>
            </a:pPr>
            <a:r>
              <a:rPr lang="en-US" dirty="0"/>
              <a:t>Sample Basic Paragraph.</a:t>
            </a:r>
            <a:r>
              <a:rPr lang="en-US" baseline="0" dirty="0"/>
              <a:t> </a:t>
            </a:r>
            <a:r>
              <a:rPr lang="en-US" dirty="0"/>
              <a:t>This is what the text would look</a:t>
            </a:r>
            <a:r>
              <a:rPr lang="en-US" baseline="0" dirty="0"/>
              <a:t> like in a paragraph. This is what the text would look like in a paragraph. This is what the text would look like.</a:t>
            </a:r>
            <a:endParaRPr lang="en-US" dirty="0"/>
          </a:p>
          <a:p>
            <a:pPr lvl="0"/>
            <a:endParaRPr lang="en-US" dirty="0"/>
          </a:p>
        </p:txBody>
      </p:sp>
      <p:grpSp>
        <p:nvGrpSpPr>
          <p:cNvPr id="18" name="Group 17"/>
          <p:cNvGrpSpPr/>
          <p:nvPr userDrawn="1"/>
        </p:nvGrpSpPr>
        <p:grpSpPr>
          <a:xfrm>
            <a:off x="5792382" y="242894"/>
            <a:ext cx="604503" cy="82296"/>
            <a:chOff x="4268723" y="1918335"/>
            <a:chExt cx="604503" cy="82296"/>
          </a:xfrm>
          <a:effectLst/>
        </p:grpSpPr>
        <p:sp>
          <p:nvSpPr>
            <p:cNvPr id="19" name="Isosceles Triangle 18"/>
            <p:cNvSpPr/>
            <p:nvPr userDrawn="1"/>
          </p:nvSpPr>
          <p:spPr>
            <a:xfrm>
              <a:off x="4500563" y="1918335"/>
              <a:ext cx="145256" cy="82296"/>
            </a:xfrm>
            <a:prstGeom prst="triangle">
              <a:avLst/>
            </a:prstGeom>
            <a:solidFill>
              <a:srgbClr val="AB052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20" name="Isosceles Triangle 19"/>
            <p:cNvSpPr/>
            <p:nvPr userDrawn="1"/>
          </p:nvSpPr>
          <p:spPr>
            <a:xfrm>
              <a:off x="4268723" y="1918335"/>
              <a:ext cx="145256" cy="82296"/>
            </a:xfrm>
            <a:prstGeom prst="triangle">
              <a:avLst/>
            </a:prstGeom>
            <a:solidFill>
              <a:srgbClr val="AB052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21" name="Isosceles Triangle 20"/>
            <p:cNvSpPr/>
            <p:nvPr userDrawn="1"/>
          </p:nvSpPr>
          <p:spPr>
            <a:xfrm>
              <a:off x="4727970" y="1918335"/>
              <a:ext cx="145256" cy="82296"/>
            </a:xfrm>
            <a:prstGeom prst="triangle">
              <a:avLst/>
            </a:prstGeom>
            <a:solidFill>
              <a:srgbClr val="AB052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grpSp>
      <p:pic>
        <p:nvPicPr>
          <p:cNvPr id="12" name="Content Placeholder 8" descr="A close up of a logo&#10;&#10;Description generated with high confidence">
            <a:extLst>
              <a:ext uri="{FF2B5EF4-FFF2-40B4-BE49-F238E27FC236}">
                <a16:creationId xmlns:a16="http://schemas.microsoft.com/office/drawing/2014/main" id="{AC2041B8-62A4-42AE-B423-4B2CC30E8FB0}"/>
              </a:ext>
            </a:extLst>
          </p:cNvPr>
          <p:cNvPicPr>
            <a:picLocks noChangeAspect="1"/>
          </p:cNvPicPr>
          <p:nvPr userDrawn="1"/>
        </p:nvPicPr>
        <p:blipFill>
          <a:blip r:embed="rId2"/>
          <a:stretch>
            <a:fillRect/>
          </a:stretch>
        </p:blipFill>
        <p:spPr>
          <a:xfrm>
            <a:off x="11096716" y="5441848"/>
            <a:ext cx="973366" cy="1299444"/>
          </a:xfrm>
          <a:prstGeom prst="rect">
            <a:avLst/>
          </a:prstGeom>
        </p:spPr>
      </p:pic>
    </p:spTree>
    <p:extLst>
      <p:ext uri="{BB962C8B-B14F-4D97-AF65-F5344CB8AC3E}">
        <p14:creationId xmlns:p14="http://schemas.microsoft.com/office/powerpoint/2010/main" val="18432365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Object Slide">
    <p:spTree>
      <p:nvGrpSpPr>
        <p:cNvPr id="1" name=""/>
        <p:cNvGrpSpPr/>
        <p:nvPr/>
      </p:nvGrpSpPr>
      <p:grpSpPr>
        <a:xfrm>
          <a:off x="0" y="0"/>
          <a:ext cx="0" cy="0"/>
          <a:chOff x="0" y="0"/>
          <a:chExt cx="0" cy="0"/>
        </a:xfrm>
      </p:grpSpPr>
      <p:sp>
        <p:nvSpPr>
          <p:cNvPr id="9" name="Slide Number Placeholder 8"/>
          <p:cNvSpPr>
            <a:spLocks noGrp="1"/>
          </p:cNvSpPr>
          <p:nvPr>
            <p:ph type="sldNum" sz="quarter" idx="12"/>
          </p:nvPr>
        </p:nvSpPr>
        <p:spPr/>
        <p:txBody>
          <a:bodyPr/>
          <a:lstStyle/>
          <a:p>
            <a:fld id="{F1214C19-7B70-E548-A608-340680BFD9AE}" type="slidenum">
              <a:rPr lang="en-US" smtClean="0"/>
              <a:t>‹#›</a:t>
            </a:fld>
            <a:endParaRPr lang="en-US" dirty="0"/>
          </a:p>
        </p:txBody>
      </p:sp>
      <p:sp>
        <p:nvSpPr>
          <p:cNvPr id="10" name="Title 1"/>
          <p:cNvSpPr txBox="1">
            <a:spLocks/>
          </p:cNvSpPr>
          <p:nvPr userDrawn="1"/>
        </p:nvSpPr>
        <p:spPr>
          <a:xfrm>
            <a:off x="913721" y="5"/>
            <a:ext cx="10363200" cy="1103313"/>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2000" b="1" kern="1200" baseline="0">
                <a:solidFill>
                  <a:srgbClr val="FFFFFF"/>
                </a:solidFill>
                <a:latin typeface="Verdana"/>
                <a:ea typeface="+mj-ea"/>
                <a:cs typeface="Verdana"/>
              </a:defRPr>
            </a:lvl1pPr>
          </a:lstStyle>
          <a:p>
            <a:r>
              <a:rPr lang="en-US" sz="2000" dirty="0">
                <a:solidFill>
                  <a:srgbClr val="0C234B"/>
                </a:solidFill>
              </a:rPr>
              <a:t>SAMPLE HEADER</a:t>
            </a:r>
          </a:p>
        </p:txBody>
      </p:sp>
      <p:sp>
        <p:nvSpPr>
          <p:cNvPr id="11" name="Content Placeholder 2"/>
          <p:cNvSpPr>
            <a:spLocks noGrp="1"/>
          </p:cNvSpPr>
          <p:nvPr>
            <p:ph sz="half" idx="1"/>
          </p:nvPr>
        </p:nvSpPr>
        <p:spPr>
          <a:xfrm>
            <a:off x="1613287" y="2875352"/>
            <a:ext cx="8623684" cy="1314450"/>
          </a:xfrm>
        </p:spPr>
        <p:txBody>
          <a:bodyPr/>
          <a:lstStyle>
            <a:lvl1pPr>
              <a:defRPr sz="2800">
                <a:solidFill>
                  <a:schemeClr val="tx1"/>
                </a:solidFill>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p:txBody>
      </p:sp>
      <p:grpSp>
        <p:nvGrpSpPr>
          <p:cNvPr id="16" name="Group 15"/>
          <p:cNvGrpSpPr/>
          <p:nvPr userDrawn="1"/>
        </p:nvGrpSpPr>
        <p:grpSpPr>
          <a:xfrm>
            <a:off x="5792382" y="242894"/>
            <a:ext cx="604503" cy="82296"/>
            <a:chOff x="4268723" y="1918335"/>
            <a:chExt cx="604503" cy="82296"/>
          </a:xfrm>
          <a:effectLst/>
        </p:grpSpPr>
        <p:sp>
          <p:nvSpPr>
            <p:cNvPr id="17" name="Isosceles Triangle 16"/>
            <p:cNvSpPr/>
            <p:nvPr userDrawn="1"/>
          </p:nvSpPr>
          <p:spPr>
            <a:xfrm>
              <a:off x="4500563" y="1918335"/>
              <a:ext cx="145256" cy="82296"/>
            </a:xfrm>
            <a:prstGeom prst="triangle">
              <a:avLst/>
            </a:prstGeom>
            <a:solidFill>
              <a:srgbClr val="AB052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18" name="Isosceles Triangle 17"/>
            <p:cNvSpPr/>
            <p:nvPr userDrawn="1"/>
          </p:nvSpPr>
          <p:spPr>
            <a:xfrm>
              <a:off x="4268723" y="1918335"/>
              <a:ext cx="145256" cy="82296"/>
            </a:xfrm>
            <a:prstGeom prst="triangle">
              <a:avLst/>
            </a:prstGeom>
            <a:solidFill>
              <a:srgbClr val="AB052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19" name="Isosceles Triangle 18"/>
            <p:cNvSpPr/>
            <p:nvPr userDrawn="1"/>
          </p:nvSpPr>
          <p:spPr>
            <a:xfrm>
              <a:off x="4727970" y="1918335"/>
              <a:ext cx="145256" cy="82296"/>
            </a:xfrm>
            <a:prstGeom prst="triangle">
              <a:avLst/>
            </a:prstGeom>
            <a:solidFill>
              <a:srgbClr val="AB052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grpSp>
      <p:pic>
        <p:nvPicPr>
          <p:cNvPr id="12" name="Content Placeholder 8" descr="A close up of a logo&#10;&#10;Description generated with high confidence">
            <a:extLst>
              <a:ext uri="{FF2B5EF4-FFF2-40B4-BE49-F238E27FC236}">
                <a16:creationId xmlns:a16="http://schemas.microsoft.com/office/drawing/2014/main" id="{07099D65-E93D-4747-8595-6A2B87D84AC9}"/>
              </a:ext>
            </a:extLst>
          </p:cNvPr>
          <p:cNvPicPr>
            <a:picLocks noChangeAspect="1"/>
          </p:cNvPicPr>
          <p:nvPr userDrawn="1"/>
        </p:nvPicPr>
        <p:blipFill>
          <a:blip r:embed="rId2"/>
          <a:stretch>
            <a:fillRect/>
          </a:stretch>
        </p:blipFill>
        <p:spPr>
          <a:xfrm>
            <a:off x="11096716" y="5441848"/>
            <a:ext cx="973366" cy="1299444"/>
          </a:xfrm>
          <a:prstGeom prst="rect">
            <a:avLst/>
          </a:prstGeom>
        </p:spPr>
      </p:pic>
    </p:spTree>
    <p:extLst>
      <p:ext uri="{BB962C8B-B14F-4D97-AF65-F5344CB8AC3E}">
        <p14:creationId xmlns:p14="http://schemas.microsoft.com/office/powerpoint/2010/main" val="16069729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hoto with Caption">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F1214C19-7B70-E548-A608-340680BFD9AE}" type="slidenum">
              <a:rPr lang="en-US" smtClean="0"/>
              <a:t>‹#›</a:t>
            </a:fld>
            <a:endParaRPr lang="en-US" dirty="0"/>
          </a:p>
        </p:txBody>
      </p:sp>
      <p:sp>
        <p:nvSpPr>
          <p:cNvPr id="6" name="Title 1"/>
          <p:cNvSpPr txBox="1">
            <a:spLocks/>
          </p:cNvSpPr>
          <p:nvPr userDrawn="1"/>
        </p:nvSpPr>
        <p:spPr>
          <a:xfrm>
            <a:off x="913721" y="5"/>
            <a:ext cx="10363200" cy="1103313"/>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2000" b="1" kern="1200" baseline="0">
                <a:solidFill>
                  <a:srgbClr val="FFFFFF"/>
                </a:solidFill>
                <a:latin typeface="Verdana"/>
                <a:ea typeface="+mj-ea"/>
                <a:cs typeface="Verdana"/>
              </a:defRPr>
            </a:lvl1pPr>
          </a:lstStyle>
          <a:p>
            <a:r>
              <a:rPr lang="en-US" sz="2000" dirty="0">
                <a:solidFill>
                  <a:srgbClr val="0C234B"/>
                </a:solidFill>
              </a:rPr>
              <a:t>SAMPLE HEADER</a:t>
            </a:r>
          </a:p>
        </p:txBody>
      </p:sp>
      <p:sp>
        <p:nvSpPr>
          <p:cNvPr id="7" name="Picture Placeholder 2"/>
          <p:cNvSpPr>
            <a:spLocks noGrp="1"/>
          </p:cNvSpPr>
          <p:nvPr>
            <p:ph type="pic" idx="1"/>
          </p:nvPr>
        </p:nvSpPr>
        <p:spPr>
          <a:xfrm>
            <a:off x="2389717" y="1829440"/>
            <a:ext cx="7315200" cy="3086100"/>
          </a:xfrm>
        </p:spPr>
        <p:txBody>
          <a:bodyPr/>
          <a:lstStyle>
            <a:lvl1pPr marL="0" indent="0">
              <a:buNone/>
              <a:defRPr sz="32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8" name="Text Placeholder 3"/>
          <p:cNvSpPr>
            <a:spLocks noGrp="1"/>
          </p:cNvSpPr>
          <p:nvPr>
            <p:ph type="body" sz="half" idx="2" hasCustomPrompt="1"/>
          </p:nvPr>
        </p:nvSpPr>
        <p:spPr>
          <a:xfrm>
            <a:off x="2389717" y="4938724"/>
            <a:ext cx="7315200" cy="400870"/>
          </a:xfrm>
        </p:spPr>
        <p:txBody>
          <a:bodyPr/>
          <a:lstStyle>
            <a:lvl1pPr marL="0" indent="0">
              <a:buNone/>
              <a:defRPr sz="12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IMAGE CAPTION</a:t>
            </a:r>
          </a:p>
        </p:txBody>
      </p:sp>
      <p:grpSp>
        <p:nvGrpSpPr>
          <p:cNvPr id="13" name="Group 12"/>
          <p:cNvGrpSpPr/>
          <p:nvPr userDrawn="1"/>
        </p:nvGrpSpPr>
        <p:grpSpPr>
          <a:xfrm>
            <a:off x="5792382" y="242894"/>
            <a:ext cx="604503" cy="82296"/>
            <a:chOff x="4268723" y="1918335"/>
            <a:chExt cx="604503" cy="82296"/>
          </a:xfrm>
          <a:effectLst/>
        </p:grpSpPr>
        <p:sp>
          <p:nvSpPr>
            <p:cNvPr id="14" name="Isosceles Triangle 13"/>
            <p:cNvSpPr/>
            <p:nvPr userDrawn="1"/>
          </p:nvSpPr>
          <p:spPr>
            <a:xfrm>
              <a:off x="4500563" y="1918335"/>
              <a:ext cx="145256" cy="82296"/>
            </a:xfrm>
            <a:prstGeom prst="triangle">
              <a:avLst/>
            </a:prstGeom>
            <a:solidFill>
              <a:srgbClr val="AB052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15" name="Isosceles Triangle 14"/>
            <p:cNvSpPr/>
            <p:nvPr userDrawn="1"/>
          </p:nvSpPr>
          <p:spPr>
            <a:xfrm>
              <a:off x="4268723" y="1918335"/>
              <a:ext cx="145256" cy="82296"/>
            </a:xfrm>
            <a:prstGeom prst="triangle">
              <a:avLst/>
            </a:prstGeom>
            <a:solidFill>
              <a:srgbClr val="AB052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16" name="Isosceles Triangle 15"/>
            <p:cNvSpPr/>
            <p:nvPr userDrawn="1"/>
          </p:nvSpPr>
          <p:spPr>
            <a:xfrm>
              <a:off x="4727970" y="1918335"/>
              <a:ext cx="145256" cy="82296"/>
            </a:xfrm>
            <a:prstGeom prst="triangle">
              <a:avLst/>
            </a:prstGeom>
            <a:solidFill>
              <a:srgbClr val="AB052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grpSp>
      <p:pic>
        <p:nvPicPr>
          <p:cNvPr id="10" name="Content Placeholder 8" descr="A close up of a logo&#10;&#10;Description generated with high confidence">
            <a:extLst>
              <a:ext uri="{FF2B5EF4-FFF2-40B4-BE49-F238E27FC236}">
                <a16:creationId xmlns:a16="http://schemas.microsoft.com/office/drawing/2014/main" id="{237FEEF6-7FB9-47D0-88F0-8B584C78D903}"/>
              </a:ext>
            </a:extLst>
          </p:cNvPr>
          <p:cNvPicPr>
            <a:picLocks noChangeAspect="1"/>
          </p:cNvPicPr>
          <p:nvPr userDrawn="1"/>
        </p:nvPicPr>
        <p:blipFill>
          <a:blip r:embed="rId2"/>
          <a:stretch>
            <a:fillRect/>
          </a:stretch>
        </p:blipFill>
        <p:spPr>
          <a:xfrm>
            <a:off x="11096716" y="5441848"/>
            <a:ext cx="973366" cy="1299444"/>
          </a:xfrm>
          <a:prstGeom prst="rect">
            <a:avLst/>
          </a:prstGeom>
        </p:spPr>
      </p:pic>
    </p:spTree>
    <p:extLst>
      <p:ext uri="{BB962C8B-B14F-4D97-AF65-F5344CB8AC3E}">
        <p14:creationId xmlns:p14="http://schemas.microsoft.com/office/powerpoint/2010/main" val="23560500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Left Aligned Slide">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1214C19-7B70-E548-A608-340680BFD9AE}" type="slidenum">
              <a:rPr lang="en-US" smtClean="0"/>
              <a:t>‹#›</a:t>
            </a:fld>
            <a:endParaRPr lang="en-US" dirty="0"/>
          </a:p>
        </p:txBody>
      </p:sp>
      <p:sp>
        <p:nvSpPr>
          <p:cNvPr id="5" name="Title 1"/>
          <p:cNvSpPr>
            <a:spLocks noGrp="1"/>
          </p:cNvSpPr>
          <p:nvPr>
            <p:ph type="title" hasCustomPrompt="1"/>
          </p:nvPr>
        </p:nvSpPr>
        <p:spPr>
          <a:xfrm>
            <a:off x="913721" y="5"/>
            <a:ext cx="10363200" cy="1103313"/>
          </a:xfrm>
        </p:spPr>
        <p:txBody>
          <a:bodyPr/>
          <a:lstStyle>
            <a:lvl1pPr>
              <a:defRPr sz="2000" baseline="0">
                <a:solidFill>
                  <a:srgbClr val="0C234B"/>
                </a:solidFill>
              </a:defRPr>
            </a:lvl1pPr>
          </a:lstStyle>
          <a:p>
            <a:r>
              <a:rPr lang="en-US" dirty="0"/>
              <a:t>SAMPLE HEADER</a:t>
            </a:r>
          </a:p>
        </p:txBody>
      </p:sp>
      <p:sp>
        <p:nvSpPr>
          <p:cNvPr id="6" name="Text Placeholder 2"/>
          <p:cNvSpPr>
            <a:spLocks noGrp="1"/>
          </p:cNvSpPr>
          <p:nvPr>
            <p:ph idx="1" hasCustomPrompt="1"/>
          </p:nvPr>
        </p:nvSpPr>
        <p:spPr>
          <a:xfrm>
            <a:off x="905513" y="1843553"/>
            <a:ext cx="3007107" cy="2219550"/>
          </a:xfrm>
          <a:prstGeom prst="rect">
            <a:avLst/>
          </a:prstGeom>
        </p:spPr>
        <p:txBody>
          <a:bodyPr vert="horz" lIns="91440" tIns="45720" rIns="91440" bIns="45720" rtlCol="0">
            <a:normAutofit/>
          </a:bodyPr>
          <a:lstStyle>
            <a:lvl1pPr marL="0" marR="0" indent="0" algn="l" defTabSz="914400" rtl="0" eaLnBrk="0" fontAlgn="base" latinLnBrk="0" hangingPunct="0">
              <a:lnSpc>
                <a:spcPct val="100000"/>
              </a:lnSpc>
              <a:spcBef>
                <a:spcPts val="800"/>
              </a:spcBef>
              <a:spcAft>
                <a:spcPct val="0"/>
              </a:spcAft>
              <a:buClrTx/>
              <a:buSzTx/>
              <a:buFontTx/>
              <a:buNone/>
              <a:tabLst/>
              <a:defRPr sz="1400" b="0" i="0">
                <a:solidFill>
                  <a:schemeClr val="tx1"/>
                </a:solidFill>
              </a:defRPr>
            </a:lvl1pPr>
          </a:lstStyle>
          <a:p>
            <a:pPr marL="0" marR="0" lvl="0" indent="0" algn="l" defTabSz="914400" rtl="0" eaLnBrk="0" fontAlgn="base" latinLnBrk="0" hangingPunct="0">
              <a:lnSpc>
                <a:spcPct val="100000"/>
              </a:lnSpc>
              <a:spcBef>
                <a:spcPts val="800"/>
              </a:spcBef>
              <a:spcAft>
                <a:spcPct val="0"/>
              </a:spcAft>
              <a:buClrTx/>
              <a:buSzTx/>
              <a:buFontTx/>
              <a:buNone/>
              <a:tabLst/>
              <a:defRPr/>
            </a:pPr>
            <a:r>
              <a:rPr lang="en-US" dirty="0"/>
              <a:t>Sample Basic Paragraph.</a:t>
            </a:r>
            <a:r>
              <a:rPr lang="en-US" baseline="0" dirty="0"/>
              <a:t> </a:t>
            </a:r>
            <a:r>
              <a:rPr lang="en-US" dirty="0"/>
              <a:t>This is what the text would look</a:t>
            </a:r>
            <a:r>
              <a:rPr lang="en-US" baseline="0" dirty="0"/>
              <a:t> like in a paragraph. This is what the text would look like in a paragraph. This is what the text would look like.</a:t>
            </a:r>
            <a:endParaRPr lang="en-US" dirty="0"/>
          </a:p>
          <a:p>
            <a:pPr lvl="0"/>
            <a:endParaRPr lang="en-US" dirty="0"/>
          </a:p>
        </p:txBody>
      </p:sp>
      <p:sp>
        <p:nvSpPr>
          <p:cNvPr id="7" name="Picture Placeholder 2"/>
          <p:cNvSpPr>
            <a:spLocks noGrp="1"/>
          </p:cNvSpPr>
          <p:nvPr>
            <p:ph type="pic" idx="11"/>
          </p:nvPr>
        </p:nvSpPr>
        <p:spPr>
          <a:xfrm>
            <a:off x="4066553" y="1921673"/>
            <a:ext cx="7315200" cy="3086100"/>
          </a:xfrm>
        </p:spPr>
        <p:txBody>
          <a:bodyPr/>
          <a:lstStyle>
            <a:lvl1pPr marL="0" indent="0">
              <a:buNone/>
              <a:defRPr sz="32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8" name="Text Placeholder 3"/>
          <p:cNvSpPr>
            <a:spLocks noGrp="1"/>
          </p:cNvSpPr>
          <p:nvPr>
            <p:ph type="body" sz="half" idx="2" hasCustomPrompt="1"/>
          </p:nvPr>
        </p:nvSpPr>
        <p:spPr>
          <a:xfrm>
            <a:off x="4066553" y="5030957"/>
            <a:ext cx="7315200" cy="400870"/>
          </a:xfrm>
        </p:spPr>
        <p:txBody>
          <a:bodyPr/>
          <a:lstStyle>
            <a:lvl1pPr marL="0" indent="0">
              <a:buNone/>
              <a:defRPr sz="12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IMAGE CAPTION</a:t>
            </a:r>
          </a:p>
        </p:txBody>
      </p:sp>
      <p:grpSp>
        <p:nvGrpSpPr>
          <p:cNvPr id="13" name="Group 12"/>
          <p:cNvGrpSpPr/>
          <p:nvPr userDrawn="1"/>
        </p:nvGrpSpPr>
        <p:grpSpPr>
          <a:xfrm>
            <a:off x="5792382" y="242894"/>
            <a:ext cx="604503" cy="82296"/>
            <a:chOff x="4268723" y="1918335"/>
            <a:chExt cx="604503" cy="82296"/>
          </a:xfrm>
          <a:effectLst/>
        </p:grpSpPr>
        <p:sp>
          <p:nvSpPr>
            <p:cNvPr id="14" name="Isosceles Triangle 13"/>
            <p:cNvSpPr/>
            <p:nvPr userDrawn="1"/>
          </p:nvSpPr>
          <p:spPr>
            <a:xfrm>
              <a:off x="4500563" y="1918335"/>
              <a:ext cx="145256" cy="82296"/>
            </a:xfrm>
            <a:prstGeom prst="triangle">
              <a:avLst/>
            </a:prstGeom>
            <a:solidFill>
              <a:srgbClr val="AB052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15" name="Isosceles Triangle 14"/>
            <p:cNvSpPr/>
            <p:nvPr userDrawn="1"/>
          </p:nvSpPr>
          <p:spPr>
            <a:xfrm>
              <a:off x="4268723" y="1918335"/>
              <a:ext cx="145256" cy="82296"/>
            </a:xfrm>
            <a:prstGeom prst="triangle">
              <a:avLst/>
            </a:prstGeom>
            <a:solidFill>
              <a:srgbClr val="AB052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16" name="Isosceles Triangle 15"/>
            <p:cNvSpPr/>
            <p:nvPr userDrawn="1"/>
          </p:nvSpPr>
          <p:spPr>
            <a:xfrm>
              <a:off x="4727970" y="1918335"/>
              <a:ext cx="145256" cy="82296"/>
            </a:xfrm>
            <a:prstGeom prst="triangle">
              <a:avLst/>
            </a:prstGeom>
            <a:solidFill>
              <a:srgbClr val="AB052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grpSp>
      <p:pic>
        <p:nvPicPr>
          <p:cNvPr id="11" name="Content Placeholder 8" descr="A close up of a logo&#10;&#10;Description generated with high confidence">
            <a:extLst>
              <a:ext uri="{FF2B5EF4-FFF2-40B4-BE49-F238E27FC236}">
                <a16:creationId xmlns:a16="http://schemas.microsoft.com/office/drawing/2014/main" id="{7D2B8D15-6420-467B-B96C-B5BF907FCFF6}"/>
              </a:ext>
            </a:extLst>
          </p:cNvPr>
          <p:cNvPicPr>
            <a:picLocks noChangeAspect="1"/>
          </p:cNvPicPr>
          <p:nvPr userDrawn="1"/>
        </p:nvPicPr>
        <p:blipFill>
          <a:blip r:embed="rId2"/>
          <a:stretch>
            <a:fillRect/>
          </a:stretch>
        </p:blipFill>
        <p:spPr>
          <a:xfrm>
            <a:off x="11096716" y="5441848"/>
            <a:ext cx="973366" cy="1299444"/>
          </a:xfrm>
          <a:prstGeom prst="rect">
            <a:avLst/>
          </a:prstGeom>
        </p:spPr>
      </p:pic>
    </p:spTree>
    <p:extLst>
      <p:ext uri="{BB962C8B-B14F-4D97-AF65-F5344CB8AC3E}">
        <p14:creationId xmlns:p14="http://schemas.microsoft.com/office/powerpoint/2010/main" val="7912477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fld id="{F1214C19-7B70-E548-A608-340680BFD9AE}" type="slidenum">
              <a:rPr lang="en-US" smtClean="0"/>
              <a:t>‹#›</a:t>
            </a:fld>
            <a:endParaRPr lang="en-US" dirty="0"/>
          </a:p>
        </p:txBody>
      </p:sp>
      <p:grpSp>
        <p:nvGrpSpPr>
          <p:cNvPr id="8" name="Group 7"/>
          <p:cNvGrpSpPr/>
          <p:nvPr userDrawn="1"/>
        </p:nvGrpSpPr>
        <p:grpSpPr>
          <a:xfrm>
            <a:off x="5792382" y="242894"/>
            <a:ext cx="604503" cy="82296"/>
            <a:chOff x="4268723" y="1918335"/>
            <a:chExt cx="604503" cy="82296"/>
          </a:xfrm>
          <a:effectLst/>
        </p:grpSpPr>
        <p:sp>
          <p:nvSpPr>
            <p:cNvPr id="9" name="Isosceles Triangle 8"/>
            <p:cNvSpPr/>
            <p:nvPr userDrawn="1"/>
          </p:nvSpPr>
          <p:spPr>
            <a:xfrm>
              <a:off x="4500563" y="1918335"/>
              <a:ext cx="145256" cy="82296"/>
            </a:xfrm>
            <a:prstGeom prst="triangle">
              <a:avLst/>
            </a:prstGeom>
            <a:solidFill>
              <a:srgbClr val="AB052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10" name="Isosceles Triangle 9"/>
            <p:cNvSpPr/>
            <p:nvPr userDrawn="1"/>
          </p:nvSpPr>
          <p:spPr>
            <a:xfrm>
              <a:off x="4268723" y="1918335"/>
              <a:ext cx="145256" cy="82296"/>
            </a:xfrm>
            <a:prstGeom prst="triangle">
              <a:avLst/>
            </a:prstGeom>
            <a:solidFill>
              <a:srgbClr val="AB052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11" name="Isosceles Triangle 10"/>
            <p:cNvSpPr/>
            <p:nvPr userDrawn="1"/>
          </p:nvSpPr>
          <p:spPr>
            <a:xfrm>
              <a:off x="4727970" y="1918335"/>
              <a:ext cx="145256" cy="82296"/>
            </a:xfrm>
            <a:prstGeom prst="triangle">
              <a:avLst/>
            </a:prstGeom>
            <a:solidFill>
              <a:srgbClr val="AB052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grpSp>
      <p:pic>
        <p:nvPicPr>
          <p:cNvPr id="12" name="Content Placeholder 8" descr="A close up of a logo&#10;&#10;Description generated with high confidence">
            <a:extLst>
              <a:ext uri="{FF2B5EF4-FFF2-40B4-BE49-F238E27FC236}">
                <a16:creationId xmlns:a16="http://schemas.microsoft.com/office/drawing/2014/main" id="{9D9E17E3-7B4B-4526-B64F-5915B9C9A7C9}"/>
              </a:ext>
            </a:extLst>
          </p:cNvPr>
          <p:cNvPicPr>
            <a:picLocks noChangeAspect="1"/>
          </p:cNvPicPr>
          <p:nvPr userDrawn="1"/>
        </p:nvPicPr>
        <p:blipFill>
          <a:blip r:embed="rId2"/>
          <a:stretch>
            <a:fillRect/>
          </a:stretch>
        </p:blipFill>
        <p:spPr>
          <a:xfrm>
            <a:off x="11096716" y="5441848"/>
            <a:ext cx="973366" cy="1299444"/>
          </a:xfrm>
          <a:prstGeom prst="rect">
            <a:avLst/>
          </a:prstGeom>
        </p:spPr>
      </p:pic>
    </p:spTree>
    <p:extLst>
      <p:ext uri="{BB962C8B-B14F-4D97-AF65-F5344CB8AC3E}">
        <p14:creationId xmlns:p14="http://schemas.microsoft.com/office/powerpoint/2010/main" val="19791521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2.png"/><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descr="triangle_page#.png"/>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5792639" y="6619893"/>
            <a:ext cx="581152" cy="240792"/>
          </a:xfrm>
          <a:prstGeom prst="rect">
            <a:avLst/>
          </a:prstGeom>
        </p:spPr>
      </p:pic>
      <p:pic>
        <p:nvPicPr>
          <p:cNvPr id="22" name="Picture 21" descr="triangle_page#.png"/>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5865283" y="6617208"/>
            <a:ext cx="435864" cy="240792"/>
          </a:xfrm>
          <a:prstGeom prst="rect">
            <a:avLst/>
          </a:prstGeom>
        </p:spPr>
      </p:pic>
      <p:sp>
        <p:nvSpPr>
          <p:cNvPr id="2" name="Title Placeholder 1"/>
          <p:cNvSpPr>
            <a:spLocks noGrp="1"/>
          </p:cNvSpPr>
          <p:nvPr>
            <p:ph type="title"/>
          </p:nvPr>
        </p:nvSpPr>
        <p:spPr>
          <a:xfrm>
            <a:off x="609600" y="2551231"/>
            <a:ext cx="10972800" cy="1143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224217" y="3885257"/>
            <a:ext cx="9261907" cy="144127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4"/>
          </p:nvPr>
        </p:nvSpPr>
        <p:spPr>
          <a:xfrm>
            <a:off x="5815435" y="6558729"/>
            <a:ext cx="531832" cy="365125"/>
          </a:xfrm>
          <a:prstGeom prst="rect">
            <a:avLst/>
          </a:prstGeom>
        </p:spPr>
        <p:txBody>
          <a:bodyPr vert="horz" lIns="91440" tIns="45720" rIns="91440" bIns="45720" rtlCol="0" anchor="ctr"/>
          <a:lstStyle>
            <a:lvl1pPr algn="ctr">
              <a:defRPr sz="1200">
                <a:solidFill>
                  <a:srgbClr val="FFFFFF"/>
                </a:solidFill>
              </a:defRPr>
            </a:lvl1pPr>
          </a:lstStyle>
          <a:p>
            <a:fld id="{F1214C19-7B70-E548-A608-340680BFD9AE}" type="slidenum">
              <a:rPr lang="en-US" smtClean="0"/>
              <a:pPr/>
              <a:t>‹#›</a:t>
            </a:fld>
            <a:endParaRPr lang="en-US" dirty="0"/>
          </a:p>
        </p:txBody>
      </p:sp>
      <p:pic>
        <p:nvPicPr>
          <p:cNvPr id="33" name="Picture 2" descr="Image result for university of arizona logo"/>
          <p:cNvPicPr>
            <a:picLocks noChangeAspect="1" noChangeArrowheads="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118782" y="107576"/>
            <a:ext cx="653493" cy="603827"/>
          </a:xfrm>
          <a:prstGeom prst="rect">
            <a:avLst/>
          </a:prstGeom>
          <a:noFill/>
          <a:extLst>
            <a:ext uri="{909E8E84-426E-40DD-AFC4-6F175D3DCCD1}">
              <a14:hiddenFill xmlns:a14="http://schemas.microsoft.com/office/drawing/2010/main">
                <a:solidFill>
                  <a:srgbClr val="FFFFFF"/>
                </a:solidFill>
              </a14:hiddenFill>
            </a:ext>
          </a:extLst>
        </p:spPr>
      </p:pic>
      <p:pic>
        <p:nvPicPr>
          <p:cNvPr id="9" name="Content Placeholder 8" descr="A close up of a logo&#10;&#10;Description generated with high confidence">
            <a:extLst>
              <a:ext uri="{FF2B5EF4-FFF2-40B4-BE49-F238E27FC236}">
                <a16:creationId xmlns:a16="http://schemas.microsoft.com/office/drawing/2014/main" id="{902B126A-DB37-453D-9C34-83CC55E8C9F8}"/>
              </a:ext>
            </a:extLst>
          </p:cNvPr>
          <p:cNvPicPr>
            <a:picLocks noChangeAspect="1"/>
          </p:cNvPicPr>
          <p:nvPr userDrawn="1"/>
        </p:nvPicPr>
        <p:blipFill>
          <a:blip r:embed="rId12"/>
          <a:stretch>
            <a:fillRect/>
          </a:stretch>
        </p:blipFill>
        <p:spPr>
          <a:xfrm>
            <a:off x="11198317" y="5441848"/>
            <a:ext cx="973366" cy="1299444"/>
          </a:xfrm>
          <a:prstGeom prst="rect">
            <a:avLst/>
          </a:prstGeom>
        </p:spPr>
      </p:pic>
    </p:spTree>
    <p:extLst>
      <p:ext uri="{BB962C8B-B14F-4D97-AF65-F5344CB8AC3E}">
        <p14:creationId xmlns:p14="http://schemas.microsoft.com/office/powerpoint/2010/main" val="180259192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ctr" defTabSz="457200" rtl="0" eaLnBrk="1" latinLnBrk="0" hangingPunct="1">
        <a:spcBef>
          <a:spcPct val="0"/>
        </a:spcBef>
        <a:buNone/>
        <a:defRPr sz="3600" b="1" kern="1200">
          <a:solidFill>
            <a:srgbClr val="0C234B"/>
          </a:solidFill>
          <a:latin typeface="Verdana"/>
          <a:ea typeface="+mj-ea"/>
          <a:cs typeface="Verdana"/>
        </a:defRPr>
      </a:lvl1pPr>
    </p:titleStyle>
    <p:bodyStyle>
      <a:lvl1pPr marL="342900" indent="-342900" algn="ctr" defTabSz="457200" rtl="0" eaLnBrk="1" latinLnBrk="0" hangingPunct="1">
        <a:spcBef>
          <a:spcPct val="20000"/>
        </a:spcBef>
        <a:buClr>
          <a:srgbClr val="AB0520"/>
        </a:buClr>
        <a:buFont typeface="Arial"/>
        <a:buChar char="•"/>
        <a:defRPr sz="2000" kern="1200">
          <a:solidFill>
            <a:schemeClr val="tx1"/>
          </a:solidFill>
          <a:latin typeface="Verdana"/>
          <a:ea typeface="+mn-ea"/>
          <a:cs typeface="Verdana"/>
        </a:defRPr>
      </a:lvl1pPr>
      <a:lvl2pPr marL="742950" indent="-285750" algn="ctr" defTabSz="457200" rtl="0" eaLnBrk="1" latinLnBrk="0" hangingPunct="1">
        <a:spcBef>
          <a:spcPct val="20000"/>
        </a:spcBef>
        <a:buClr>
          <a:srgbClr val="AB0520"/>
        </a:buClr>
        <a:buFont typeface="Arial"/>
        <a:buChar char="•"/>
        <a:defRPr sz="1600" kern="1200">
          <a:solidFill>
            <a:schemeClr val="tx1"/>
          </a:solidFill>
          <a:latin typeface="Verdana"/>
          <a:ea typeface="+mn-ea"/>
          <a:cs typeface="Verdana"/>
        </a:defRPr>
      </a:lvl2pPr>
      <a:lvl3pPr marL="1143000" indent="-228600" algn="ctr" defTabSz="457200" rtl="0" eaLnBrk="1" latinLnBrk="0" hangingPunct="1">
        <a:spcBef>
          <a:spcPct val="20000"/>
        </a:spcBef>
        <a:buClr>
          <a:srgbClr val="AB0520"/>
        </a:buClr>
        <a:buFont typeface="Arial"/>
        <a:buChar char="•"/>
        <a:defRPr sz="1200" kern="1200">
          <a:solidFill>
            <a:schemeClr val="tx1"/>
          </a:solidFill>
          <a:latin typeface="Verdana"/>
          <a:ea typeface="+mn-ea"/>
          <a:cs typeface="Verdana"/>
        </a:defRPr>
      </a:lvl3pPr>
      <a:lvl4pPr marL="1600200" indent="-228600" algn="ctr" defTabSz="457200" rtl="0" eaLnBrk="1" latinLnBrk="0" hangingPunct="1">
        <a:spcBef>
          <a:spcPct val="20000"/>
        </a:spcBef>
        <a:buClr>
          <a:srgbClr val="AB0520"/>
        </a:buClr>
        <a:buFont typeface="Arial"/>
        <a:buChar char="•"/>
        <a:defRPr sz="1200" kern="1200">
          <a:solidFill>
            <a:schemeClr val="tx1"/>
          </a:solidFill>
          <a:latin typeface="Verdana"/>
          <a:ea typeface="+mn-ea"/>
          <a:cs typeface="Verdana"/>
        </a:defRPr>
      </a:lvl4pPr>
      <a:lvl5pPr marL="2057400" indent="-228600" algn="ctr" defTabSz="457200" rtl="0" eaLnBrk="1" latinLnBrk="0" hangingPunct="1">
        <a:spcBef>
          <a:spcPct val="20000"/>
        </a:spcBef>
        <a:buClr>
          <a:srgbClr val="AB0520"/>
        </a:buClr>
        <a:buFont typeface="Arial"/>
        <a:buChar char="•"/>
        <a:defRPr sz="1200" kern="1200">
          <a:solidFill>
            <a:schemeClr val="tx1"/>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3.pn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microsoft.com/office/2007/relationships/hdphoto" Target="../media/hdphoto1.wdp"/></Relationships>
</file>

<file path=ppt/slides/_rels/slide2.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jp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a:xfrm>
            <a:off x="1447375" y="1862045"/>
            <a:ext cx="9241970" cy="1280161"/>
          </a:xfrm>
        </p:spPr>
        <p:txBody>
          <a:bodyPr>
            <a:normAutofit/>
          </a:bodyPr>
          <a:lstStyle/>
          <a:p>
            <a:r>
              <a:rPr lang="en-US" sz="2800" dirty="0"/>
              <a:t>Flow Characterization of the University of Arizona Low Speed Wind Tunnel</a:t>
            </a:r>
          </a:p>
        </p:txBody>
      </p:sp>
      <p:sp>
        <p:nvSpPr>
          <p:cNvPr id="5" name="Text Placeholder 4"/>
          <p:cNvSpPr>
            <a:spLocks noGrp="1"/>
          </p:cNvSpPr>
          <p:nvPr>
            <p:ph type="body" sz="quarter" idx="13"/>
          </p:nvPr>
        </p:nvSpPr>
        <p:spPr>
          <a:xfrm>
            <a:off x="2579637" y="4106372"/>
            <a:ext cx="7032725" cy="1338349"/>
          </a:xfrm>
        </p:spPr>
        <p:txBody>
          <a:bodyPr>
            <a:normAutofit fontScale="92500"/>
          </a:bodyPr>
          <a:lstStyle/>
          <a:p>
            <a:r>
              <a:rPr lang="en-US" dirty="0"/>
              <a:t>Kirk Davis</a:t>
            </a:r>
          </a:p>
          <a:p>
            <a:r>
              <a:rPr lang="en-US" dirty="0"/>
              <a:t>University of Arizona</a:t>
            </a:r>
          </a:p>
          <a:p>
            <a:r>
              <a:rPr lang="en-US" dirty="0"/>
              <a:t>Department of Aerospace and Mechanical Engineering</a:t>
            </a:r>
          </a:p>
          <a:p>
            <a:r>
              <a:rPr lang="en-US" dirty="0"/>
              <a:t>Mentors: Dr. Jesse Little</a:t>
            </a:r>
            <a:r>
              <a:rPr lang="en-US" baseline="30000" dirty="0"/>
              <a:t>1</a:t>
            </a:r>
            <a:r>
              <a:rPr lang="en-US" dirty="0"/>
              <a:t>, David Borgmann</a:t>
            </a:r>
            <a:r>
              <a:rPr lang="en-US" baseline="30000" dirty="0"/>
              <a:t>2</a:t>
            </a:r>
            <a:r>
              <a:rPr lang="en-US" dirty="0"/>
              <a:t>, Dr. Philipp Tewes</a:t>
            </a:r>
            <a:r>
              <a:rPr lang="en-US" baseline="30000" dirty="0"/>
              <a:t>3</a:t>
            </a:r>
            <a:endParaRPr lang="en-US" dirty="0"/>
          </a:p>
        </p:txBody>
      </p:sp>
      <p:pic>
        <p:nvPicPr>
          <p:cNvPr id="4" name="Picture 3" descr="A picture containing transport, wheel&#10;&#10;Description generated with very high confidence">
            <a:extLst>
              <a:ext uri="{FF2B5EF4-FFF2-40B4-BE49-F238E27FC236}">
                <a16:creationId xmlns:a16="http://schemas.microsoft.com/office/drawing/2014/main" id="{1E47D69E-1D2A-465B-94FF-406F0951A53C}"/>
              </a:ext>
            </a:extLst>
          </p:cNvPr>
          <p:cNvPicPr>
            <a:picLocks noChangeAspect="1"/>
          </p:cNvPicPr>
          <p:nvPr/>
        </p:nvPicPr>
        <p:blipFill>
          <a:blip r:embed="rId3"/>
          <a:stretch>
            <a:fillRect/>
          </a:stretch>
        </p:blipFill>
        <p:spPr>
          <a:xfrm>
            <a:off x="310699" y="5395734"/>
            <a:ext cx="1136676" cy="1142618"/>
          </a:xfrm>
          <a:prstGeom prst="rect">
            <a:avLst/>
          </a:prstGeom>
        </p:spPr>
      </p:pic>
      <p:pic>
        <p:nvPicPr>
          <p:cNvPr id="8" name="Picture 7">
            <a:extLst>
              <a:ext uri="{FF2B5EF4-FFF2-40B4-BE49-F238E27FC236}">
                <a16:creationId xmlns:a16="http://schemas.microsoft.com/office/drawing/2014/main" id="{5E60697F-081A-4B5D-B814-CAC2E275BED5}"/>
              </a:ext>
            </a:extLst>
          </p:cNvPr>
          <p:cNvPicPr>
            <a:picLocks noChangeAspect="1"/>
          </p:cNvPicPr>
          <p:nvPr/>
        </p:nvPicPr>
        <p:blipFill>
          <a:blip r:embed="rId4"/>
          <a:stretch>
            <a:fillRect/>
          </a:stretch>
        </p:blipFill>
        <p:spPr>
          <a:xfrm>
            <a:off x="1646671" y="5444721"/>
            <a:ext cx="1213516" cy="1009646"/>
          </a:xfrm>
          <a:prstGeom prst="rect">
            <a:avLst/>
          </a:prstGeom>
        </p:spPr>
      </p:pic>
      <p:pic>
        <p:nvPicPr>
          <p:cNvPr id="11" name="Picture 10" descr="A close up of a logo&#10;&#10;Description generated with high confidence">
            <a:extLst>
              <a:ext uri="{FF2B5EF4-FFF2-40B4-BE49-F238E27FC236}">
                <a16:creationId xmlns:a16="http://schemas.microsoft.com/office/drawing/2014/main" id="{39114370-C72E-470D-A4A6-9F152CC12582}"/>
              </a:ext>
            </a:extLst>
          </p:cNvPr>
          <p:cNvPicPr>
            <a:picLocks noChangeAspect="1"/>
          </p:cNvPicPr>
          <p:nvPr/>
        </p:nvPicPr>
        <p:blipFill rotWithShape="1">
          <a:blip r:embed="rId5"/>
          <a:srcRect t="11332" b="13249"/>
          <a:stretch/>
        </p:blipFill>
        <p:spPr>
          <a:xfrm>
            <a:off x="10744624" y="5395734"/>
            <a:ext cx="1136677" cy="1144457"/>
          </a:xfrm>
          <a:prstGeom prst="rect">
            <a:avLst/>
          </a:prstGeom>
        </p:spPr>
      </p:pic>
      <p:sp>
        <p:nvSpPr>
          <p:cNvPr id="12" name="Text Placeholder 3">
            <a:extLst>
              <a:ext uri="{FF2B5EF4-FFF2-40B4-BE49-F238E27FC236}">
                <a16:creationId xmlns:a16="http://schemas.microsoft.com/office/drawing/2014/main" id="{93BF99C9-664B-443F-9C74-E2826EBD1D34}"/>
              </a:ext>
            </a:extLst>
          </p:cNvPr>
          <p:cNvSpPr txBox="1">
            <a:spLocks/>
          </p:cNvSpPr>
          <p:nvPr/>
        </p:nvSpPr>
        <p:spPr>
          <a:xfrm>
            <a:off x="1" y="3133902"/>
            <a:ext cx="12192000" cy="764767"/>
          </a:xfrm>
          <a:prstGeom prst="rect">
            <a:avLst/>
          </a:prstGeom>
        </p:spPr>
        <p:txBody>
          <a:bodyPr vert="horz" lIns="91440" tIns="45720" rIns="91440" bIns="45720" rtlCol="0">
            <a:normAutofit/>
          </a:bodyPr>
          <a:lstStyle>
            <a:lvl1pPr marL="0" indent="0" algn="ctr" defTabSz="457200" rtl="0" eaLnBrk="1" latinLnBrk="0" hangingPunct="1">
              <a:spcBef>
                <a:spcPct val="20000"/>
              </a:spcBef>
              <a:buClr>
                <a:srgbClr val="AB0520"/>
              </a:buClr>
              <a:buFont typeface="Arial"/>
              <a:buNone/>
              <a:defRPr sz="1800" kern="1200">
                <a:solidFill>
                  <a:schemeClr val="bg1"/>
                </a:solidFill>
                <a:latin typeface="Verdana"/>
                <a:ea typeface="+mn-ea"/>
                <a:cs typeface="Verdana"/>
              </a:defRPr>
            </a:lvl1pPr>
            <a:lvl2pPr marL="742950" indent="-285750" algn="ctr" defTabSz="457200" rtl="0" eaLnBrk="1" latinLnBrk="0" hangingPunct="1">
              <a:spcBef>
                <a:spcPct val="20000"/>
              </a:spcBef>
              <a:buClr>
                <a:srgbClr val="AB0520"/>
              </a:buClr>
              <a:buFont typeface="Arial"/>
              <a:buChar char="•"/>
              <a:defRPr sz="1600" kern="1200">
                <a:solidFill>
                  <a:schemeClr val="tx1"/>
                </a:solidFill>
                <a:latin typeface="Verdana"/>
                <a:ea typeface="+mn-ea"/>
                <a:cs typeface="Verdana"/>
              </a:defRPr>
            </a:lvl2pPr>
            <a:lvl3pPr marL="1143000" indent="-228600" algn="ctr" defTabSz="457200" rtl="0" eaLnBrk="1" latinLnBrk="0" hangingPunct="1">
              <a:spcBef>
                <a:spcPct val="20000"/>
              </a:spcBef>
              <a:buClr>
                <a:srgbClr val="AB0520"/>
              </a:buClr>
              <a:buFont typeface="Arial"/>
              <a:buChar char="•"/>
              <a:defRPr sz="1200" kern="1200">
                <a:solidFill>
                  <a:schemeClr val="tx1"/>
                </a:solidFill>
                <a:latin typeface="Verdana"/>
                <a:ea typeface="+mn-ea"/>
                <a:cs typeface="Verdana"/>
              </a:defRPr>
            </a:lvl3pPr>
            <a:lvl4pPr marL="1600200" indent="-228600" algn="ctr" defTabSz="457200" rtl="0" eaLnBrk="1" latinLnBrk="0" hangingPunct="1">
              <a:spcBef>
                <a:spcPct val="20000"/>
              </a:spcBef>
              <a:buClr>
                <a:srgbClr val="AB0520"/>
              </a:buClr>
              <a:buFont typeface="Arial"/>
              <a:buChar char="•"/>
              <a:defRPr sz="1200" kern="1200">
                <a:solidFill>
                  <a:schemeClr val="tx1"/>
                </a:solidFill>
                <a:latin typeface="Verdana"/>
                <a:ea typeface="+mn-ea"/>
                <a:cs typeface="Verdana"/>
              </a:defRPr>
            </a:lvl4pPr>
            <a:lvl5pPr marL="2057400" indent="-228600" algn="ctr" defTabSz="457200" rtl="0" eaLnBrk="1" latinLnBrk="0" hangingPunct="1">
              <a:spcBef>
                <a:spcPct val="20000"/>
              </a:spcBef>
              <a:buClr>
                <a:srgbClr val="AB0520"/>
              </a:buClr>
              <a:buFont typeface="Arial"/>
              <a:buChar char="•"/>
              <a:defRPr sz="1200" kern="1200">
                <a:solidFill>
                  <a:schemeClr val="tx1"/>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2019 NASA Space Grant Symposium</a:t>
            </a:r>
          </a:p>
          <a:p>
            <a:r>
              <a:rPr lang="en-US" dirty="0"/>
              <a:t>April 13, 2019 – Tempe, AZ</a:t>
            </a:r>
          </a:p>
        </p:txBody>
      </p:sp>
      <p:sp>
        <p:nvSpPr>
          <p:cNvPr id="2" name="TextBox 1">
            <a:extLst>
              <a:ext uri="{FF2B5EF4-FFF2-40B4-BE49-F238E27FC236}">
                <a16:creationId xmlns:a16="http://schemas.microsoft.com/office/drawing/2014/main" id="{6642B494-EFF3-44DC-93F3-E67B474E8983}"/>
              </a:ext>
            </a:extLst>
          </p:cNvPr>
          <p:cNvSpPr txBox="1"/>
          <p:nvPr/>
        </p:nvSpPr>
        <p:spPr>
          <a:xfrm>
            <a:off x="8611212" y="5615563"/>
            <a:ext cx="2078133" cy="923330"/>
          </a:xfrm>
          <a:prstGeom prst="rect">
            <a:avLst/>
          </a:prstGeom>
          <a:noFill/>
        </p:spPr>
        <p:txBody>
          <a:bodyPr wrap="none" rtlCol="0">
            <a:spAutoFit/>
          </a:bodyPr>
          <a:lstStyle/>
          <a:p>
            <a:r>
              <a:rPr lang="en-US" baseline="30000" dirty="0">
                <a:solidFill>
                  <a:schemeClr val="bg1"/>
                </a:solidFill>
              </a:rPr>
              <a:t>1</a:t>
            </a:r>
            <a:r>
              <a:rPr lang="en-US" dirty="0">
                <a:solidFill>
                  <a:schemeClr val="bg1"/>
                </a:solidFill>
              </a:rPr>
              <a:t>Associate Professor</a:t>
            </a:r>
          </a:p>
          <a:p>
            <a:r>
              <a:rPr lang="en-US" baseline="30000" dirty="0">
                <a:solidFill>
                  <a:schemeClr val="bg1"/>
                </a:solidFill>
              </a:rPr>
              <a:t>2</a:t>
            </a:r>
            <a:r>
              <a:rPr lang="en-US" dirty="0">
                <a:solidFill>
                  <a:schemeClr val="bg1"/>
                </a:solidFill>
              </a:rPr>
              <a:t>PhD Student</a:t>
            </a:r>
          </a:p>
          <a:p>
            <a:r>
              <a:rPr lang="en-US" baseline="30000" dirty="0">
                <a:solidFill>
                  <a:schemeClr val="bg1"/>
                </a:solidFill>
              </a:rPr>
              <a:t>3</a:t>
            </a:r>
            <a:r>
              <a:rPr lang="en-US" dirty="0">
                <a:solidFill>
                  <a:schemeClr val="bg1"/>
                </a:solidFill>
              </a:rPr>
              <a:t>Research Specialist</a:t>
            </a:r>
            <a:endParaRPr lang="en-US" baseline="30000" dirty="0">
              <a:solidFill>
                <a:schemeClr val="bg1"/>
              </a:solidFill>
            </a:endParaRPr>
          </a:p>
        </p:txBody>
      </p:sp>
      <p:pic>
        <p:nvPicPr>
          <p:cNvPr id="7" name="Picture 6" descr="A black sign with white text&#10;&#10;Description generated with high confidence">
            <a:extLst>
              <a:ext uri="{FF2B5EF4-FFF2-40B4-BE49-F238E27FC236}">
                <a16:creationId xmlns:a16="http://schemas.microsoft.com/office/drawing/2014/main" id="{F659F100-5208-401B-B98B-0B33155690D8}"/>
              </a:ext>
            </a:extLst>
          </p:cNvPr>
          <p:cNvPicPr>
            <a:picLocks noChangeAspect="1"/>
          </p:cNvPicPr>
          <p:nvPr/>
        </p:nvPicPr>
        <p:blipFill rotWithShape="1">
          <a:blip r:embed="rId6"/>
          <a:srcRect l="-33" t="24251" r="33" b="14683"/>
          <a:stretch/>
        </p:blipFill>
        <p:spPr>
          <a:xfrm>
            <a:off x="2893838" y="5462219"/>
            <a:ext cx="2204444" cy="1009647"/>
          </a:xfrm>
          <a:prstGeom prst="rect">
            <a:avLst/>
          </a:prstGeom>
        </p:spPr>
      </p:pic>
    </p:spTree>
    <p:extLst>
      <p:ext uri="{BB962C8B-B14F-4D97-AF65-F5344CB8AC3E}">
        <p14:creationId xmlns:p14="http://schemas.microsoft.com/office/powerpoint/2010/main" val="23054710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73E1F0E-913D-4438-AE3F-0C986594EAD5}"/>
              </a:ext>
            </a:extLst>
          </p:cNvPr>
          <p:cNvSpPr>
            <a:spLocks noGrp="1"/>
          </p:cNvSpPr>
          <p:nvPr>
            <p:ph type="sldNum" sz="quarter" idx="12"/>
          </p:nvPr>
        </p:nvSpPr>
        <p:spPr/>
        <p:txBody>
          <a:bodyPr/>
          <a:lstStyle/>
          <a:p>
            <a:fld id="{F1214C19-7B70-E548-A608-340680BFD9AE}" type="slidenum">
              <a:rPr lang="en-US" smtClean="0"/>
              <a:t>10</a:t>
            </a:fld>
            <a:endParaRPr lang="en-US" dirty="0"/>
          </a:p>
        </p:txBody>
      </p:sp>
      <p:sp>
        <p:nvSpPr>
          <p:cNvPr id="3" name="Title 2">
            <a:extLst>
              <a:ext uri="{FF2B5EF4-FFF2-40B4-BE49-F238E27FC236}">
                <a16:creationId xmlns:a16="http://schemas.microsoft.com/office/drawing/2014/main" id="{09C264AB-25FD-402E-9FD4-DD073F10AE6E}"/>
              </a:ext>
            </a:extLst>
          </p:cNvPr>
          <p:cNvSpPr>
            <a:spLocks noGrp="1"/>
          </p:cNvSpPr>
          <p:nvPr>
            <p:ph type="title"/>
          </p:nvPr>
        </p:nvSpPr>
        <p:spPr/>
        <p:txBody>
          <a:bodyPr/>
          <a:lstStyle/>
          <a:p>
            <a:r>
              <a:rPr lang="en-US" dirty="0"/>
              <a:t>Hotwire Anemometer Frequency Spectra</a:t>
            </a:r>
          </a:p>
        </p:txBody>
      </p:sp>
      <p:pic>
        <p:nvPicPr>
          <p:cNvPr id="6" name="Picture 5">
            <a:extLst>
              <a:ext uri="{FF2B5EF4-FFF2-40B4-BE49-F238E27FC236}">
                <a16:creationId xmlns:a16="http://schemas.microsoft.com/office/drawing/2014/main" id="{A9FF1D17-8ED7-422A-99FA-1113BDE717B2}"/>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453132" y="907595"/>
            <a:ext cx="11284377" cy="5459993"/>
          </a:xfrm>
          <a:prstGeom prst="rect">
            <a:avLst/>
          </a:prstGeom>
        </p:spPr>
      </p:pic>
    </p:spTree>
    <p:extLst>
      <p:ext uri="{BB962C8B-B14F-4D97-AF65-F5344CB8AC3E}">
        <p14:creationId xmlns:p14="http://schemas.microsoft.com/office/powerpoint/2010/main" val="41941762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1518D6F-D71C-43B8-AA21-78EF1AEF7A7C}"/>
              </a:ext>
            </a:extLst>
          </p:cNvPr>
          <p:cNvSpPr>
            <a:spLocks noGrp="1"/>
          </p:cNvSpPr>
          <p:nvPr>
            <p:ph type="sldNum" sz="quarter" idx="12"/>
          </p:nvPr>
        </p:nvSpPr>
        <p:spPr/>
        <p:txBody>
          <a:bodyPr/>
          <a:lstStyle/>
          <a:p>
            <a:fld id="{F1214C19-7B70-E548-A608-340680BFD9AE}" type="slidenum">
              <a:rPr lang="en-US" smtClean="0"/>
              <a:t>11</a:t>
            </a:fld>
            <a:endParaRPr lang="en-US" dirty="0"/>
          </a:p>
        </p:txBody>
      </p:sp>
      <p:sp>
        <p:nvSpPr>
          <p:cNvPr id="3" name="Title 2">
            <a:extLst>
              <a:ext uri="{FF2B5EF4-FFF2-40B4-BE49-F238E27FC236}">
                <a16:creationId xmlns:a16="http://schemas.microsoft.com/office/drawing/2014/main" id="{579B2229-6544-4868-AEDC-C304197D5A56}"/>
              </a:ext>
            </a:extLst>
          </p:cNvPr>
          <p:cNvSpPr>
            <a:spLocks noGrp="1"/>
          </p:cNvSpPr>
          <p:nvPr>
            <p:ph type="title"/>
          </p:nvPr>
        </p:nvSpPr>
        <p:spPr/>
        <p:txBody>
          <a:bodyPr/>
          <a:lstStyle/>
          <a:p>
            <a:r>
              <a:rPr lang="en-US" dirty="0"/>
              <a:t>Conclusions</a:t>
            </a:r>
          </a:p>
        </p:txBody>
      </p:sp>
      <p:sp>
        <p:nvSpPr>
          <p:cNvPr id="4" name="Content Placeholder 3">
            <a:extLst>
              <a:ext uri="{FF2B5EF4-FFF2-40B4-BE49-F238E27FC236}">
                <a16:creationId xmlns:a16="http://schemas.microsoft.com/office/drawing/2014/main" id="{108A0350-40AF-4008-A3FA-4642E0798634}"/>
              </a:ext>
            </a:extLst>
          </p:cNvPr>
          <p:cNvSpPr>
            <a:spLocks noGrp="1"/>
          </p:cNvSpPr>
          <p:nvPr>
            <p:ph idx="1"/>
          </p:nvPr>
        </p:nvSpPr>
        <p:spPr>
          <a:xfrm>
            <a:off x="1020590" y="1587657"/>
            <a:ext cx="9715143" cy="4589207"/>
          </a:xfrm>
        </p:spPr>
        <p:txBody>
          <a:bodyPr>
            <a:noAutofit/>
          </a:bodyPr>
          <a:lstStyle/>
          <a:p>
            <a:r>
              <a:rPr lang="en-US" sz="2200" dirty="0"/>
              <a:t>Lowest achievable turbulence intensity of 0.022% is comparable to, if not better than, similar facilities</a:t>
            </a:r>
          </a:p>
          <a:p>
            <a:pPr lvl="1"/>
            <a:r>
              <a:rPr lang="en-US" sz="2200" dirty="0"/>
              <a:t>Klebanoff-Saric Wind Tunnel at Texas A&amp;M</a:t>
            </a:r>
          </a:p>
          <a:p>
            <a:pPr lvl="1"/>
            <a:r>
              <a:rPr lang="en-US" sz="2200" dirty="0"/>
              <a:t>Virginia Tech Stability Wind Tunnel</a:t>
            </a:r>
          </a:p>
          <a:p>
            <a:r>
              <a:rPr lang="en-US" sz="2200" dirty="0"/>
              <a:t>Observed very low turbulence intensity values for entire velocity range</a:t>
            </a:r>
          </a:p>
          <a:p>
            <a:r>
              <a:rPr lang="en-US" sz="2200" dirty="0"/>
              <a:t>Observed low turbulence intensity values at low speeds where we are able to run direct numerical simulations</a:t>
            </a:r>
          </a:p>
          <a:p>
            <a:r>
              <a:rPr lang="en-US" sz="2200" dirty="0"/>
              <a:t>Experimental conditions can be matched by direct numerical simulations</a:t>
            </a:r>
          </a:p>
        </p:txBody>
      </p:sp>
    </p:spTree>
    <p:extLst>
      <p:ext uri="{BB962C8B-B14F-4D97-AF65-F5344CB8AC3E}">
        <p14:creationId xmlns:p14="http://schemas.microsoft.com/office/powerpoint/2010/main" val="20098475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AC3F834-E855-4E9B-A060-39EB6E334AAD}"/>
              </a:ext>
            </a:extLst>
          </p:cNvPr>
          <p:cNvSpPr>
            <a:spLocks noGrp="1"/>
          </p:cNvSpPr>
          <p:nvPr>
            <p:ph type="sldNum" sz="quarter" idx="12"/>
          </p:nvPr>
        </p:nvSpPr>
        <p:spPr/>
        <p:txBody>
          <a:bodyPr/>
          <a:lstStyle/>
          <a:p>
            <a:fld id="{F1214C19-7B70-E548-A608-340680BFD9AE}" type="slidenum">
              <a:rPr lang="en-US" smtClean="0"/>
              <a:t>12</a:t>
            </a:fld>
            <a:endParaRPr lang="en-US" dirty="0"/>
          </a:p>
        </p:txBody>
      </p:sp>
      <p:sp>
        <p:nvSpPr>
          <p:cNvPr id="3" name="Title 2">
            <a:extLst>
              <a:ext uri="{FF2B5EF4-FFF2-40B4-BE49-F238E27FC236}">
                <a16:creationId xmlns:a16="http://schemas.microsoft.com/office/drawing/2014/main" id="{A5471050-3BAE-45B8-B01F-AA0D2AB65DED}"/>
              </a:ext>
            </a:extLst>
          </p:cNvPr>
          <p:cNvSpPr>
            <a:spLocks noGrp="1"/>
          </p:cNvSpPr>
          <p:nvPr>
            <p:ph type="title"/>
          </p:nvPr>
        </p:nvSpPr>
        <p:spPr/>
        <p:txBody>
          <a:bodyPr/>
          <a:lstStyle/>
          <a:p>
            <a:r>
              <a:rPr lang="en-US" dirty="0"/>
              <a:t>Future Work</a:t>
            </a:r>
          </a:p>
        </p:txBody>
      </p:sp>
      <p:sp>
        <p:nvSpPr>
          <p:cNvPr id="5" name="Content Placeholder 4">
            <a:extLst>
              <a:ext uri="{FF2B5EF4-FFF2-40B4-BE49-F238E27FC236}">
                <a16:creationId xmlns:a16="http://schemas.microsoft.com/office/drawing/2014/main" id="{221406FE-AE9E-4D1E-9676-25E1587F7626}"/>
              </a:ext>
            </a:extLst>
          </p:cNvPr>
          <p:cNvSpPr>
            <a:spLocks noGrp="1"/>
          </p:cNvSpPr>
          <p:nvPr>
            <p:ph idx="13"/>
          </p:nvPr>
        </p:nvSpPr>
        <p:spPr>
          <a:xfrm>
            <a:off x="6602081" y="1490133"/>
            <a:ext cx="5104497" cy="4876800"/>
          </a:xfrm>
        </p:spPr>
        <p:txBody>
          <a:bodyPr>
            <a:noAutofit/>
          </a:bodyPr>
          <a:lstStyle/>
          <a:p>
            <a:r>
              <a:rPr lang="en-US" sz="2200" dirty="0"/>
              <a:t>Compare experimental and computational results</a:t>
            </a:r>
          </a:p>
          <a:p>
            <a:r>
              <a:rPr lang="en-US" sz="2200" dirty="0"/>
              <a:t>Model freestream turbulence at inlet for direct numerical simulations based on our measurements</a:t>
            </a:r>
          </a:p>
          <a:p>
            <a:r>
              <a:rPr lang="en-US" sz="2200" dirty="0"/>
              <a:t>Induce an LSB on a flat plate by imposing an adverse pressure gradient using a displacement body</a:t>
            </a:r>
          </a:p>
          <a:p>
            <a:r>
              <a:rPr lang="en-US" sz="2200" dirty="0"/>
              <a:t>Investigate boundary layer transition, separation, and reattachment on a flat plate</a:t>
            </a:r>
          </a:p>
        </p:txBody>
      </p:sp>
      <p:pic>
        <p:nvPicPr>
          <p:cNvPr id="10" name="Picture 9" descr="A close up of text on a white background&#10;&#10;Description generated with high confidence">
            <a:extLst>
              <a:ext uri="{FF2B5EF4-FFF2-40B4-BE49-F238E27FC236}">
                <a16:creationId xmlns:a16="http://schemas.microsoft.com/office/drawing/2014/main" id="{0348421A-02EA-417C-B36F-1D9E52F7A4E2}"/>
              </a:ext>
            </a:extLst>
          </p:cNvPr>
          <p:cNvPicPr>
            <a:picLocks noChangeAspect="1"/>
          </p:cNvPicPr>
          <p:nvPr/>
        </p:nvPicPr>
        <p:blipFill rotWithShape="1">
          <a:blip r:embed="rId3">
            <a:clrChange>
              <a:clrFrom>
                <a:srgbClr val="FFFFFF"/>
              </a:clrFrom>
              <a:clrTo>
                <a:srgbClr val="FFFFFF">
                  <a:alpha val="0"/>
                </a:srgbClr>
              </a:clrTo>
            </a:clrChange>
          </a:blip>
          <a:srcRect l="162" t="1370" r="486" b="376"/>
          <a:stretch/>
        </p:blipFill>
        <p:spPr>
          <a:xfrm>
            <a:off x="237795" y="1841114"/>
            <a:ext cx="6059902" cy="3326037"/>
          </a:xfrm>
          <a:prstGeom prst="rect">
            <a:avLst/>
          </a:prstGeom>
        </p:spPr>
      </p:pic>
      <p:sp>
        <p:nvSpPr>
          <p:cNvPr id="11" name="TextBox 10">
            <a:extLst>
              <a:ext uri="{FF2B5EF4-FFF2-40B4-BE49-F238E27FC236}">
                <a16:creationId xmlns:a16="http://schemas.microsoft.com/office/drawing/2014/main" id="{335483A9-A85D-4FAF-A403-577E449C8FF5}"/>
              </a:ext>
            </a:extLst>
          </p:cNvPr>
          <p:cNvSpPr txBox="1"/>
          <p:nvPr/>
        </p:nvSpPr>
        <p:spPr>
          <a:xfrm>
            <a:off x="1983429" y="5167151"/>
            <a:ext cx="3606491" cy="276999"/>
          </a:xfrm>
          <a:prstGeom prst="rect">
            <a:avLst/>
          </a:prstGeom>
          <a:noFill/>
        </p:spPr>
        <p:txBody>
          <a:bodyPr wrap="square" rtlCol="0">
            <a:spAutoFit/>
          </a:bodyPr>
          <a:lstStyle/>
          <a:p>
            <a:pPr algn="ctr"/>
            <a:r>
              <a:rPr lang="en-US" sz="1200" b="1" dirty="0">
                <a:latin typeface="Verdana" panose="020B0604030504040204" pitchFamily="34" charset="0"/>
                <a:ea typeface="Verdana" panose="020B0604030504040204" pitchFamily="34" charset="0"/>
              </a:rPr>
              <a:t>Hosseinverdi and Fasel (2017)</a:t>
            </a:r>
            <a:endParaRPr lang="en-US" sz="900" b="1" dirty="0">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969583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6C4EE2C-FAA7-4D5E-A341-8A6452F0D2DE}"/>
              </a:ext>
            </a:extLst>
          </p:cNvPr>
          <p:cNvSpPr>
            <a:spLocks noGrp="1"/>
          </p:cNvSpPr>
          <p:nvPr>
            <p:ph type="sldNum" sz="quarter" idx="12"/>
          </p:nvPr>
        </p:nvSpPr>
        <p:spPr/>
        <p:txBody>
          <a:bodyPr/>
          <a:lstStyle/>
          <a:p>
            <a:fld id="{F1214C19-7B70-E548-A608-340680BFD9AE}" type="slidenum">
              <a:rPr lang="en-US" smtClean="0"/>
              <a:t>13</a:t>
            </a:fld>
            <a:endParaRPr lang="en-US" dirty="0"/>
          </a:p>
        </p:txBody>
      </p:sp>
      <p:sp>
        <p:nvSpPr>
          <p:cNvPr id="3" name="Title 2">
            <a:extLst>
              <a:ext uri="{FF2B5EF4-FFF2-40B4-BE49-F238E27FC236}">
                <a16:creationId xmlns:a16="http://schemas.microsoft.com/office/drawing/2014/main" id="{F4DD87A2-1ED4-4CD1-9AB6-FCB8731308E6}"/>
              </a:ext>
            </a:extLst>
          </p:cNvPr>
          <p:cNvSpPr>
            <a:spLocks noGrp="1"/>
          </p:cNvSpPr>
          <p:nvPr>
            <p:ph type="title"/>
          </p:nvPr>
        </p:nvSpPr>
        <p:spPr/>
        <p:txBody>
          <a:bodyPr/>
          <a:lstStyle/>
          <a:p>
            <a:r>
              <a:rPr lang="en-US" dirty="0"/>
              <a:t>Acknowledgements</a:t>
            </a:r>
          </a:p>
        </p:txBody>
      </p:sp>
      <p:sp>
        <p:nvSpPr>
          <p:cNvPr id="4" name="Content Placeholder 3">
            <a:extLst>
              <a:ext uri="{FF2B5EF4-FFF2-40B4-BE49-F238E27FC236}">
                <a16:creationId xmlns:a16="http://schemas.microsoft.com/office/drawing/2014/main" id="{B61131EE-0BC4-4B58-827E-B494C3833F64}"/>
              </a:ext>
            </a:extLst>
          </p:cNvPr>
          <p:cNvSpPr>
            <a:spLocks noGrp="1"/>
          </p:cNvSpPr>
          <p:nvPr>
            <p:ph idx="1"/>
          </p:nvPr>
        </p:nvSpPr>
        <p:spPr>
          <a:xfrm>
            <a:off x="1020590" y="1631198"/>
            <a:ext cx="10256331" cy="2971732"/>
          </a:xfrm>
        </p:spPr>
        <p:txBody>
          <a:bodyPr>
            <a:noAutofit/>
          </a:bodyPr>
          <a:lstStyle/>
          <a:p>
            <a:r>
              <a:rPr lang="en-US" sz="2200" dirty="0"/>
              <a:t>Dr. Jesse Little</a:t>
            </a:r>
          </a:p>
          <a:p>
            <a:r>
              <a:rPr lang="en-US" sz="2200" dirty="0"/>
              <a:t>David Borgmann</a:t>
            </a:r>
          </a:p>
          <a:p>
            <a:r>
              <a:rPr lang="en-US" sz="2200" dirty="0"/>
              <a:t>Dr. Philipp Tewes</a:t>
            </a:r>
          </a:p>
          <a:p>
            <a:r>
              <a:rPr lang="en-US" sz="2200" dirty="0">
                <a:latin typeface="Verdana" panose="020B0604030504040204" pitchFamily="34" charset="0"/>
                <a:ea typeface="Verdana" panose="020B0604030504040204" pitchFamily="34" charset="0"/>
              </a:rPr>
              <a:t>Shirzad Hosseinverdi</a:t>
            </a:r>
          </a:p>
          <a:p>
            <a:r>
              <a:rPr lang="en-US" sz="2200" dirty="0">
                <a:latin typeface="Verdana" panose="020B0604030504040204" pitchFamily="34" charset="0"/>
                <a:ea typeface="Verdana" panose="020B0604030504040204" pitchFamily="34" charset="0"/>
              </a:rPr>
              <a:t>Turbulence and Flow Control Laboratory</a:t>
            </a:r>
            <a:endParaRPr lang="en-US" sz="2200" dirty="0"/>
          </a:p>
          <a:p>
            <a:r>
              <a:rPr lang="en-US" sz="2200" dirty="0"/>
              <a:t>University of Arizona Department of Aerospace and Mechanical Engineering</a:t>
            </a:r>
          </a:p>
          <a:p>
            <a:r>
              <a:rPr lang="en-US" sz="2200" dirty="0"/>
              <a:t>National Science Foundation</a:t>
            </a:r>
          </a:p>
          <a:p>
            <a:r>
              <a:rPr lang="en-US" sz="2200" dirty="0"/>
              <a:t>Arizona/NASA Space Grant Consortium</a:t>
            </a:r>
          </a:p>
        </p:txBody>
      </p:sp>
    </p:spTree>
    <p:extLst>
      <p:ext uri="{BB962C8B-B14F-4D97-AF65-F5344CB8AC3E}">
        <p14:creationId xmlns:p14="http://schemas.microsoft.com/office/powerpoint/2010/main" val="13512008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6C4EE2C-FAA7-4D5E-A341-8A6452F0D2DE}"/>
              </a:ext>
            </a:extLst>
          </p:cNvPr>
          <p:cNvSpPr>
            <a:spLocks noGrp="1"/>
          </p:cNvSpPr>
          <p:nvPr>
            <p:ph type="sldNum" sz="quarter" idx="12"/>
          </p:nvPr>
        </p:nvSpPr>
        <p:spPr/>
        <p:txBody>
          <a:bodyPr/>
          <a:lstStyle/>
          <a:p>
            <a:fld id="{F1214C19-7B70-E548-A608-340680BFD9AE}" type="slidenum">
              <a:rPr lang="en-US" smtClean="0"/>
              <a:t>14</a:t>
            </a:fld>
            <a:endParaRPr lang="en-US" dirty="0"/>
          </a:p>
        </p:txBody>
      </p:sp>
      <p:sp>
        <p:nvSpPr>
          <p:cNvPr id="3" name="Title 2">
            <a:extLst>
              <a:ext uri="{FF2B5EF4-FFF2-40B4-BE49-F238E27FC236}">
                <a16:creationId xmlns:a16="http://schemas.microsoft.com/office/drawing/2014/main" id="{F4DD87A2-1ED4-4CD1-9AB6-FCB8731308E6}"/>
              </a:ext>
            </a:extLst>
          </p:cNvPr>
          <p:cNvSpPr>
            <a:spLocks noGrp="1"/>
          </p:cNvSpPr>
          <p:nvPr>
            <p:ph type="title"/>
          </p:nvPr>
        </p:nvSpPr>
        <p:spPr/>
        <p:txBody>
          <a:bodyPr/>
          <a:lstStyle/>
          <a:p>
            <a:r>
              <a:rPr lang="en-US" dirty="0"/>
              <a:t>References</a:t>
            </a:r>
          </a:p>
        </p:txBody>
      </p:sp>
      <p:sp>
        <p:nvSpPr>
          <p:cNvPr id="4" name="Content Placeholder 3">
            <a:extLst>
              <a:ext uri="{FF2B5EF4-FFF2-40B4-BE49-F238E27FC236}">
                <a16:creationId xmlns:a16="http://schemas.microsoft.com/office/drawing/2014/main" id="{B61131EE-0BC4-4B58-827E-B494C3833F64}"/>
              </a:ext>
            </a:extLst>
          </p:cNvPr>
          <p:cNvSpPr>
            <a:spLocks noGrp="1"/>
          </p:cNvSpPr>
          <p:nvPr>
            <p:ph idx="1"/>
          </p:nvPr>
        </p:nvSpPr>
        <p:spPr>
          <a:xfrm>
            <a:off x="1020590" y="1221654"/>
            <a:ext cx="10256331" cy="4808668"/>
          </a:xfrm>
        </p:spPr>
        <p:txBody>
          <a:bodyPr anchor="ctr">
            <a:noAutofit/>
          </a:bodyPr>
          <a:lstStyle/>
          <a:p>
            <a:pPr marL="0" marR="0" indent="0">
              <a:lnSpc>
                <a:spcPct val="107000"/>
              </a:lnSpc>
              <a:spcBef>
                <a:spcPts val="0"/>
              </a:spcBef>
              <a:spcAft>
                <a:spcPts val="800"/>
              </a:spcAft>
              <a:buNone/>
            </a:pPr>
            <a:r>
              <a:rPr lang="en-US" sz="1500" dirty="0">
                <a:latin typeface="Verdana" panose="020B0604030504040204" pitchFamily="34" charset="0"/>
                <a:ea typeface="Verdana" panose="020B0604030504040204" pitchFamily="34" charset="0"/>
                <a:cs typeface="Times New Roman" panose="02020603050405020304" pitchFamily="18" charset="0"/>
              </a:rPr>
              <a:t>Google Maps. 29 Mar. 2019. “Aerospace and Mechanical Engineering Building.”</a:t>
            </a:r>
          </a:p>
          <a:p>
            <a:pPr marL="0" marR="0" indent="0">
              <a:lnSpc>
                <a:spcPct val="107000"/>
              </a:lnSpc>
              <a:spcBef>
                <a:spcPts val="0"/>
              </a:spcBef>
              <a:spcAft>
                <a:spcPts val="800"/>
              </a:spcAft>
              <a:buNone/>
            </a:pPr>
            <a:r>
              <a:rPr lang="fr-FR" sz="1500" dirty="0">
                <a:latin typeface="Verdana" panose="020B0604030504040204" pitchFamily="34" charset="0"/>
                <a:ea typeface="Verdana" panose="020B0604030504040204" pitchFamily="34" charset="0"/>
                <a:cs typeface="Times New Roman" panose="02020603050405020304" pitchFamily="18" charset="0"/>
              </a:rPr>
              <a:t>Dantec Dynamics. 2019. “Constant Temperature Anemometry.”</a:t>
            </a:r>
          </a:p>
          <a:p>
            <a:pPr marL="0" marR="0" indent="0">
              <a:lnSpc>
                <a:spcPct val="107000"/>
              </a:lnSpc>
              <a:spcBef>
                <a:spcPts val="0"/>
              </a:spcBef>
              <a:spcAft>
                <a:spcPts val="800"/>
              </a:spcAft>
              <a:buNone/>
            </a:pPr>
            <a:r>
              <a:rPr lang="en-US" sz="1500" dirty="0">
                <a:latin typeface="Verdana" panose="020B0604030504040204" pitchFamily="34" charset="0"/>
                <a:ea typeface="Verdana" panose="020B0604030504040204" pitchFamily="34" charset="0"/>
                <a:cs typeface="Calibri" panose="020F0502020204030204" pitchFamily="34" charset="0"/>
              </a:rPr>
              <a:t>Häggmark, Carl. 2000. “Investigations of Disturbances Developing in a Laminar Separation Bubble 	Flow.” Mekanik.</a:t>
            </a:r>
            <a:endParaRPr lang="en-US" sz="1500" dirty="0">
              <a:latin typeface="Verdana" panose="020B0604030504040204" pitchFamily="34" charset="0"/>
              <a:ea typeface="Verdana" panose="020B0604030504040204" pitchFamily="34" charset="0"/>
              <a:cs typeface="Times New Roman" panose="02020603050405020304" pitchFamily="18" charset="0"/>
            </a:endParaRPr>
          </a:p>
          <a:p>
            <a:pPr marL="0" marR="0" indent="0">
              <a:lnSpc>
                <a:spcPct val="107000"/>
              </a:lnSpc>
              <a:spcBef>
                <a:spcPts val="0"/>
              </a:spcBef>
              <a:spcAft>
                <a:spcPts val="800"/>
              </a:spcAft>
              <a:buNone/>
            </a:pPr>
            <a:r>
              <a:rPr lang="en-US" sz="1500" dirty="0">
                <a:latin typeface="Verdana" panose="020B0604030504040204" pitchFamily="34" charset="0"/>
                <a:ea typeface="Verdana" panose="020B0604030504040204" pitchFamily="34" charset="0"/>
                <a:cs typeface="Calibri" panose="020F0502020204030204" pitchFamily="34" charset="0"/>
              </a:rPr>
              <a:t>Hosseinverdi, Shirzad, and Hermann F. Fasel. 2017. “Numerical Investigation of the Interaction of Active 	Flow Control and Klebanoff Modes.” In </a:t>
            </a:r>
            <a:r>
              <a:rPr lang="en-US" sz="1500" i="1" dirty="0">
                <a:latin typeface="Verdana" panose="020B0604030504040204" pitchFamily="34" charset="0"/>
                <a:ea typeface="Verdana" panose="020B0604030504040204" pitchFamily="34" charset="0"/>
                <a:cs typeface="Calibri" panose="020F0502020204030204" pitchFamily="34" charset="0"/>
              </a:rPr>
              <a:t>47th AIAA Fluid Dynamics Conference</a:t>
            </a:r>
            <a:r>
              <a:rPr lang="en-US" sz="1500" dirty="0">
                <a:latin typeface="Verdana" panose="020B0604030504040204" pitchFamily="34" charset="0"/>
                <a:ea typeface="Verdana" panose="020B0604030504040204" pitchFamily="34" charset="0"/>
                <a:cs typeface="Calibri" panose="020F0502020204030204" pitchFamily="34" charset="0"/>
              </a:rPr>
              <a:t>, 1–17. Reston, 	Virginia: American Institute of Aeronautics and Astronautics. https://doi.org/10.2514/6.2017-4419.</a:t>
            </a:r>
            <a:endParaRPr lang="en-US" sz="1500" dirty="0">
              <a:latin typeface="Verdana" panose="020B0604030504040204" pitchFamily="34" charset="0"/>
              <a:ea typeface="Verdana" panose="020B0604030504040204" pitchFamily="34" charset="0"/>
              <a:cs typeface="Times New Roman" panose="02020603050405020304" pitchFamily="18" charset="0"/>
            </a:endParaRPr>
          </a:p>
          <a:p>
            <a:pPr marL="0" marR="0" indent="0">
              <a:lnSpc>
                <a:spcPct val="107000"/>
              </a:lnSpc>
              <a:spcBef>
                <a:spcPts val="0"/>
              </a:spcBef>
              <a:spcAft>
                <a:spcPts val="800"/>
              </a:spcAft>
              <a:buNone/>
            </a:pPr>
            <a:r>
              <a:rPr lang="en-US" sz="1500" dirty="0">
                <a:latin typeface="Verdana" panose="020B0604030504040204" pitchFamily="34" charset="0"/>
                <a:ea typeface="Verdana" panose="020B0604030504040204" pitchFamily="34" charset="0"/>
                <a:cs typeface="Calibri" panose="020F0502020204030204" pitchFamily="34" charset="0"/>
              </a:rPr>
              <a:t>Istvan, Mark S., John W. Kurelek, and Serhiy Yarusevych. 2016. “Effects of Free-Stream Turbulence 	Intensity on Laminar Separation Bubbles.” </a:t>
            </a:r>
            <a:r>
              <a:rPr lang="en-US" sz="1500" i="1" dirty="0">
                <a:latin typeface="Verdana" panose="020B0604030504040204" pitchFamily="34" charset="0"/>
                <a:ea typeface="Verdana" panose="020B0604030504040204" pitchFamily="34" charset="0"/>
                <a:cs typeface="Calibri" panose="020F0502020204030204" pitchFamily="34" charset="0"/>
              </a:rPr>
              <a:t>46th AIAA Fluid Dynamics Conference</a:t>
            </a:r>
            <a:r>
              <a:rPr lang="en-US" sz="1500" dirty="0">
                <a:latin typeface="Verdana" panose="020B0604030504040204" pitchFamily="34" charset="0"/>
                <a:ea typeface="Verdana" panose="020B0604030504040204" pitchFamily="34" charset="0"/>
                <a:cs typeface="Calibri" panose="020F0502020204030204" pitchFamily="34" charset="0"/>
              </a:rPr>
              <a:t>, no. June: 1–13. 	https://doi.org/10.2514/6.2016-3946.</a:t>
            </a:r>
            <a:endParaRPr lang="en-US" sz="1500" dirty="0">
              <a:latin typeface="Verdana" panose="020B0604030504040204" pitchFamily="34" charset="0"/>
              <a:ea typeface="Verdana" panose="020B0604030504040204" pitchFamily="34" charset="0"/>
              <a:cs typeface="Times New Roman" panose="02020603050405020304" pitchFamily="18" charset="0"/>
            </a:endParaRPr>
          </a:p>
          <a:p>
            <a:pPr marL="0" marR="0" indent="0">
              <a:lnSpc>
                <a:spcPct val="107000"/>
              </a:lnSpc>
              <a:spcBef>
                <a:spcPts val="0"/>
              </a:spcBef>
              <a:spcAft>
                <a:spcPts val="800"/>
              </a:spcAft>
              <a:buNone/>
            </a:pPr>
            <a:r>
              <a:rPr lang="en-US" sz="1500" dirty="0">
                <a:latin typeface="Verdana" panose="020B0604030504040204" pitchFamily="34" charset="0"/>
                <a:ea typeface="Verdana" panose="020B0604030504040204" pitchFamily="34" charset="0"/>
                <a:cs typeface="Calibri" panose="020F0502020204030204" pitchFamily="34" charset="0"/>
              </a:rPr>
              <a:t>Kirk, Thomas M., and Serhiy Yarusevych. 2017. “Vortex Shedding within Laminar Separation Bubbles 	Forming over an Airfoil.” </a:t>
            </a:r>
            <a:r>
              <a:rPr lang="en-US" sz="1500" i="1" dirty="0">
                <a:latin typeface="Verdana" panose="020B0604030504040204" pitchFamily="34" charset="0"/>
                <a:ea typeface="Verdana" panose="020B0604030504040204" pitchFamily="34" charset="0"/>
                <a:cs typeface="Calibri" panose="020F0502020204030204" pitchFamily="34" charset="0"/>
              </a:rPr>
              <a:t>Experiments in Fluids</a:t>
            </a:r>
            <a:r>
              <a:rPr lang="en-US" sz="1500" dirty="0">
                <a:latin typeface="Verdana" panose="020B0604030504040204" pitchFamily="34" charset="0"/>
                <a:ea typeface="Verdana" panose="020B0604030504040204" pitchFamily="34" charset="0"/>
                <a:cs typeface="Calibri" panose="020F0502020204030204" pitchFamily="34" charset="0"/>
              </a:rPr>
              <a:t> 58 (5): 1–17. https://doi.org/10.1007/s00348-017-	2308-z.</a:t>
            </a:r>
            <a:endParaRPr lang="en-US" sz="1500" dirty="0">
              <a:latin typeface="Verdana" panose="020B0604030504040204" pitchFamily="34" charset="0"/>
              <a:ea typeface="Verdana" panose="020B0604030504040204" pitchFamily="34" charset="0"/>
              <a:cs typeface="Times New Roman" panose="02020603050405020304" pitchFamily="18" charset="0"/>
            </a:endParaRPr>
          </a:p>
          <a:p>
            <a:pPr marL="0" marR="0" indent="0">
              <a:lnSpc>
                <a:spcPct val="107000"/>
              </a:lnSpc>
              <a:spcBef>
                <a:spcPts val="0"/>
              </a:spcBef>
              <a:spcAft>
                <a:spcPts val="800"/>
              </a:spcAft>
              <a:buNone/>
            </a:pPr>
            <a:r>
              <a:rPr lang="en-US" sz="1500" dirty="0">
                <a:latin typeface="Verdana" panose="020B0604030504040204" pitchFamily="34" charset="0"/>
                <a:ea typeface="Verdana" panose="020B0604030504040204" pitchFamily="34" charset="0"/>
                <a:cs typeface="Calibri" panose="020F0502020204030204" pitchFamily="34" charset="0"/>
              </a:rPr>
              <a:t>Yarusevych, Serhiy, John G. Kawall, and Pierre E. Sullivan. 2008. “Unsteady Separated Flow 	Characterization on Airfoils Using Time-Resolved Surface Pressure Measurements.” </a:t>
            </a:r>
            <a:r>
              <a:rPr lang="en-US" sz="1500" i="1" dirty="0">
                <a:latin typeface="Verdana" panose="020B0604030504040204" pitchFamily="34" charset="0"/>
                <a:ea typeface="Verdana" panose="020B0604030504040204" pitchFamily="34" charset="0"/>
                <a:cs typeface="Calibri" panose="020F0502020204030204" pitchFamily="34" charset="0"/>
              </a:rPr>
              <a:t>AIAA Journal</a:t>
            </a:r>
            <a:r>
              <a:rPr lang="en-US" sz="1500" dirty="0">
                <a:latin typeface="Verdana" panose="020B0604030504040204" pitchFamily="34" charset="0"/>
                <a:ea typeface="Verdana" panose="020B0604030504040204" pitchFamily="34" charset="0"/>
                <a:cs typeface="Calibri" panose="020F0502020204030204" pitchFamily="34" charset="0"/>
              </a:rPr>
              <a:t> 46 	(2): 508–16. https://doi.org/10.2514/1.33306.</a:t>
            </a:r>
            <a:endParaRPr lang="en-US" sz="1500" dirty="0">
              <a:latin typeface="Verdana" panose="020B0604030504040204" pitchFamily="34" charset="0"/>
              <a:ea typeface="Verdana" panose="020B0604030504040204" pitchFamily="34" charset="0"/>
              <a:cs typeface="Times New Roman" panose="02020603050405020304" pitchFamily="18" charset="0"/>
            </a:endParaRPr>
          </a:p>
        </p:txBody>
      </p:sp>
    </p:spTree>
    <p:extLst>
      <p:ext uri="{BB962C8B-B14F-4D97-AF65-F5344CB8AC3E}">
        <p14:creationId xmlns:p14="http://schemas.microsoft.com/office/powerpoint/2010/main" val="34977969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99AC00E-E6A6-471C-B66A-21E24A90C415}"/>
              </a:ext>
            </a:extLst>
          </p:cNvPr>
          <p:cNvSpPr>
            <a:spLocks noGrp="1"/>
          </p:cNvSpPr>
          <p:nvPr>
            <p:ph type="body" sz="quarter" idx="11"/>
          </p:nvPr>
        </p:nvSpPr>
        <p:spPr/>
        <p:txBody>
          <a:bodyPr>
            <a:normAutofit/>
          </a:bodyPr>
          <a:lstStyle/>
          <a:p>
            <a:r>
              <a:rPr lang="en-US" sz="2800" dirty="0"/>
              <a:t>Thank You</a:t>
            </a:r>
          </a:p>
        </p:txBody>
      </p:sp>
    </p:spTree>
    <p:extLst>
      <p:ext uri="{BB962C8B-B14F-4D97-AF65-F5344CB8AC3E}">
        <p14:creationId xmlns:p14="http://schemas.microsoft.com/office/powerpoint/2010/main" val="35209451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B77655E-20B1-44F2-BB50-40BD3AEBF3A8}"/>
              </a:ext>
            </a:extLst>
          </p:cNvPr>
          <p:cNvSpPr>
            <a:spLocks noGrp="1"/>
          </p:cNvSpPr>
          <p:nvPr>
            <p:ph type="sldNum" sz="quarter" idx="12"/>
          </p:nvPr>
        </p:nvSpPr>
        <p:spPr/>
        <p:txBody>
          <a:bodyPr/>
          <a:lstStyle/>
          <a:p>
            <a:fld id="{F1214C19-7B70-E548-A608-340680BFD9AE}" type="slidenum">
              <a:rPr lang="en-US" smtClean="0"/>
              <a:t>16</a:t>
            </a:fld>
            <a:endParaRPr lang="en-US" dirty="0"/>
          </a:p>
        </p:txBody>
      </p:sp>
      <p:sp>
        <p:nvSpPr>
          <p:cNvPr id="3" name="Title 2">
            <a:extLst>
              <a:ext uri="{FF2B5EF4-FFF2-40B4-BE49-F238E27FC236}">
                <a16:creationId xmlns:a16="http://schemas.microsoft.com/office/drawing/2014/main" id="{0DAECD73-A3E7-4A69-8743-202047FB7404}"/>
              </a:ext>
            </a:extLst>
          </p:cNvPr>
          <p:cNvSpPr>
            <a:spLocks noGrp="1"/>
          </p:cNvSpPr>
          <p:nvPr>
            <p:ph type="title"/>
          </p:nvPr>
        </p:nvSpPr>
        <p:spPr/>
        <p:txBody>
          <a:bodyPr/>
          <a:lstStyle/>
          <a:p>
            <a:r>
              <a:rPr lang="en-US" dirty="0"/>
              <a:t>University of Arizona Subsonic Wind Tunnel</a:t>
            </a:r>
          </a:p>
        </p:txBody>
      </p:sp>
      <p:pic>
        <p:nvPicPr>
          <p:cNvPr id="6" name="Picture 5" descr="A picture containing indoor&#10;&#10;Description generated with very high confidence">
            <a:extLst>
              <a:ext uri="{FF2B5EF4-FFF2-40B4-BE49-F238E27FC236}">
                <a16:creationId xmlns:a16="http://schemas.microsoft.com/office/drawing/2014/main" id="{6CF8A376-8307-4676-853C-F09C0FC9DD48}"/>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407080" y="748490"/>
            <a:ext cx="9376481" cy="5708754"/>
          </a:xfrm>
          <a:prstGeom prst="rect">
            <a:avLst/>
          </a:prstGeom>
        </p:spPr>
      </p:pic>
    </p:spTree>
    <p:extLst>
      <p:ext uri="{BB962C8B-B14F-4D97-AF65-F5344CB8AC3E}">
        <p14:creationId xmlns:p14="http://schemas.microsoft.com/office/powerpoint/2010/main" val="5509676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50C9B24-303F-4458-9BB3-F820DC7A197D}"/>
              </a:ext>
            </a:extLst>
          </p:cNvPr>
          <p:cNvSpPr>
            <a:spLocks noGrp="1"/>
          </p:cNvSpPr>
          <p:nvPr>
            <p:ph type="sldNum" sz="quarter" idx="12"/>
          </p:nvPr>
        </p:nvSpPr>
        <p:spPr/>
        <p:txBody>
          <a:bodyPr/>
          <a:lstStyle/>
          <a:p>
            <a:fld id="{F1214C19-7B70-E548-A608-340680BFD9AE}" type="slidenum">
              <a:rPr lang="en-US" smtClean="0"/>
              <a:t>17</a:t>
            </a:fld>
            <a:endParaRPr lang="en-US" dirty="0"/>
          </a:p>
        </p:txBody>
      </p:sp>
      <p:sp>
        <p:nvSpPr>
          <p:cNvPr id="3" name="Title 2">
            <a:extLst>
              <a:ext uri="{FF2B5EF4-FFF2-40B4-BE49-F238E27FC236}">
                <a16:creationId xmlns:a16="http://schemas.microsoft.com/office/drawing/2014/main" id="{9128EB8A-9777-464D-90D2-61172299662A}"/>
              </a:ext>
            </a:extLst>
          </p:cNvPr>
          <p:cNvSpPr>
            <a:spLocks noGrp="1"/>
          </p:cNvSpPr>
          <p:nvPr>
            <p:ph type="title"/>
          </p:nvPr>
        </p:nvSpPr>
        <p:spPr/>
        <p:txBody>
          <a:bodyPr/>
          <a:lstStyle/>
          <a:p>
            <a:r>
              <a:rPr lang="en-US" dirty="0"/>
              <a:t>AME Facility</a:t>
            </a:r>
          </a:p>
        </p:txBody>
      </p:sp>
      <p:pic>
        <p:nvPicPr>
          <p:cNvPr id="7" name="Picture 6" descr="A building on a sunny day&#10;&#10;Description generated with very high confidence">
            <a:extLst>
              <a:ext uri="{FF2B5EF4-FFF2-40B4-BE49-F238E27FC236}">
                <a16:creationId xmlns:a16="http://schemas.microsoft.com/office/drawing/2014/main" id="{9BFC815E-DBE0-4F4F-95F5-BD050C3C368A}"/>
              </a:ext>
            </a:extLst>
          </p:cNvPr>
          <p:cNvPicPr>
            <a:picLocks noChangeAspect="1"/>
          </p:cNvPicPr>
          <p:nvPr/>
        </p:nvPicPr>
        <p:blipFill>
          <a:blip r:embed="rId3"/>
          <a:stretch>
            <a:fillRect/>
          </a:stretch>
        </p:blipFill>
        <p:spPr>
          <a:xfrm>
            <a:off x="197546" y="1418253"/>
            <a:ext cx="5979129" cy="3629607"/>
          </a:xfrm>
          <a:prstGeom prst="rect">
            <a:avLst/>
          </a:prstGeom>
        </p:spPr>
      </p:pic>
      <p:pic>
        <p:nvPicPr>
          <p:cNvPr id="9" name="Picture 8" descr="A picture containing text&#10;&#10;Description generated with very high confidence">
            <a:extLst>
              <a:ext uri="{FF2B5EF4-FFF2-40B4-BE49-F238E27FC236}">
                <a16:creationId xmlns:a16="http://schemas.microsoft.com/office/drawing/2014/main" id="{CCE7DA58-9030-4999-B011-E1848DADC805}"/>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5518608" y="2258869"/>
            <a:ext cx="6673392" cy="3722362"/>
          </a:xfrm>
          <a:prstGeom prst="rect">
            <a:avLst/>
          </a:prstGeom>
        </p:spPr>
      </p:pic>
      <p:sp>
        <p:nvSpPr>
          <p:cNvPr id="6" name="Rectangle 5">
            <a:extLst>
              <a:ext uri="{FF2B5EF4-FFF2-40B4-BE49-F238E27FC236}">
                <a16:creationId xmlns:a16="http://schemas.microsoft.com/office/drawing/2014/main" id="{CD3E4E32-8253-4F11-A205-8B2CBB6B3128}"/>
              </a:ext>
            </a:extLst>
          </p:cNvPr>
          <p:cNvSpPr/>
          <p:nvPr/>
        </p:nvSpPr>
        <p:spPr>
          <a:xfrm>
            <a:off x="2042422" y="5167237"/>
            <a:ext cx="2292512" cy="272510"/>
          </a:xfrm>
          <a:prstGeom prst="rect">
            <a:avLst/>
          </a:prstGeom>
        </p:spPr>
        <p:txBody>
          <a:bodyPr wrap="square">
            <a:spAutoFit/>
          </a:bodyPr>
          <a:lstStyle/>
          <a:p>
            <a:pPr algn="ctr">
              <a:lnSpc>
                <a:spcPct val="107000"/>
              </a:lnSpc>
              <a:spcAft>
                <a:spcPts val="800"/>
              </a:spcAft>
            </a:pPr>
            <a:r>
              <a:rPr lang="en-US" sz="1200" b="1" dirty="0">
                <a:latin typeface="Verdana" panose="020B0604030504040204" pitchFamily="34" charset="0"/>
                <a:ea typeface="Verdana" panose="020B0604030504040204" pitchFamily="34" charset="0"/>
                <a:cs typeface="Times New Roman" panose="02020603050405020304" pitchFamily="18" charset="0"/>
              </a:rPr>
              <a:t>Google Maps (2019)</a:t>
            </a:r>
          </a:p>
        </p:txBody>
      </p:sp>
    </p:spTree>
    <p:extLst>
      <p:ext uri="{BB962C8B-B14F-4D97-AF65-F5344CB8AC3E}">
        <p14:creationId xmlns:p14="http://schemas.microsoft.com/office/powerpoint/2010/main" val="27635123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73E1F0E-913D-4438-AE3F-0C986594EAD5}"/>
              </a:ext>
            </a:extLst>
          </p:cNvPr>
          <p:cNvSpPr>
            <a:spLocks noGrp="1"/>
          </p:cNvSpPr>
          <p:nvPr>
            <p:ph type="sldNum" sz="quarter" idx="12"/>
          </p:nvPr>
        </p:nvSpPr>
        <p:spPr/>
        <p:txBody>
          <a:bodyPr/>
          <a:lstStyle/>
          <a:p>
            <a:fld id="{F1214C19-7B70-E548-A608-340680BFD9AE}" type="slidenum">
              <a:rPr lang="en-US" smtClean="0"/>
              <a:t>18</a:t>
            </a:fld>
            <a:endParaRPr lang="en-US" dirty="0"/>
          </a:p>
        </p:txBody>
      </p:sp>
      <p:sp>
        <p:nvSpPr>
          <p:cNvPr id="3" name="Title 2">
            <a:extLst>
              <a:ext uri="{FF2B5EF4-FFF2-40B4-BE49-F238E27FC236}">
                <a16:creationId xmlns:a16="http://schemas.microsoft.com/office/drawing/2014/main" id="{09C264AB-25FD-402E-9FD4-DD073F10AE6E}"/>
              </a:ext>
            </a:extLst>
          </p:cNvPr>
          <p:cNvSpPr>
            <a:spLocks noGrp="1"/>
          </p:cNvSpPr>
          <p:nvPr>
            <p:ph type="title"/>
          </p:nvPr>
        </p:nvSpPr>
        <p:spPr/>
        <p:txBody>
          <a:bodyPr/>
          <a:lstStyle/>
          <a:p>
            <a:r>
              <a:rPr lang="en-US" dirty="0"/>
              <a:t>Laminar Separation Bubble</a:t>
            </a:r>
          </a:p>
        </p:txBody>
      </p:sp>
      <p:pic>
        <p:nvPicPr>
          <p:cNvPr id="6" name="Picture 5">
            <a:extLst>
              <a:ext uri="{FF2B5EF4-FFF2-40B4-BE49-F238E27FC236}">
                <a16:creationId xmlns:a16="http://schemas.microsoft.com/office/drawing/2014/main" id="{A9FF1D17-8ED7-422A-99FA-1113BDE717B2}"/>
              </a:ext>
            </a:extLst>
          </p:cNvPr>
          <p:cNvPicPr>
            <a:picLocks noChangeAspect="1"/>
          </p:cNvPicPr>
          <p:nvPr/>
        </p:nvPicPr>
        <p:blipFill>
          <a:blip r:embed="rId3"/>
          <a:stretch>
            <a:fillRect/>
          </a:stretch>
        </p:blipFill>
        <p:spPr>
          <a:xfrm>
            <a:off x="732171" y="1791411"/>
            <a:ext cx="10698360" cy="3631194"/>
          </a:xfrm>
          <a:prstGeom prst="rect">
            <a:avLst/>
          </a:prstGeom>
        </p:spPr>
      </p:pic>
      <p:sp>
        <p:nvSpPr>
          <p:cNvPr id="5" name="Rectangle 4">
            <a:extLst>
              <a:ext uri="{FF2B5EF4-FFF2-40B4-BE49-F238E27FC236}">
                <a16:creationId xmlns:a16="http://schemas.microsoft.com/office/drawing/2014/main" id="{579C1717-C617-447F-8F9D-5E592B1FFC2E}"/>
              </a:ext>
            </a:extLst>
          </p:cNvPr>
          <p:cNvSpPr/>
          <p:nvPr/>
        </p:nvSpPr>
        <p:spPr>
          <a:xfrm>
            <a:off x="2150302" y="5574395"/>
            <a:ext cx="7890038" cy="272510"/>
          </a:xfrm>
          <a:prstGeom prst="rect">
            <a:avLst/>
          </a:prstGeom>
        </p:spPr>
        <p:txBody>
          <a:bodyPr wrap="square">
            <a:spAutoFit/>
          </a:bodyPr>
          <a:lstStyle/>
          <a:p>
            <a:pPr marL="304800" marR="0" indent="-304800" algn="ctr">
              <a:lnSpc>
                <a:spcPct val="107000"/>
              </a:lnSpc>
              <a:spcBef>
                <a:spcPts val="0"/>
              </a:spcBef>
              <a:spcAft>
                <a:spcPts val="800"/>
              </a:spcAft>
            </a:pPr>
            <a:r>
              <a:rPr lang="en-US" sz="1200" b="1" dirty="0">
                <a:latin typeface="Verdana" panose="020B0604030504040204" pitchFamily="34" charset="0"/>
                <a:ea typeface="Verdana" panose="020B0604030504040204" pitchFamily="34" charset="0"/>
                <a:cs typeface="Calibri" panose="020F0502020204030204" pitchFamily="34" charset="0"/>
              </a:rPr>
              <a:t>Häggmark, Carl. (2000)</a:t>
            </a:r>
            <a:endParaRPr lang="en-US" sz="1200" b="1" dirty="0">
              <a:latin typeface="Verdana" panose="020B0604030504040204" pitchFamily="34" charset="0"/>
              <a:ea typeface="Verdana" panose="020B0604030504040204" pitchFamily="34" charset="0"/>
              <a:cs typeface="Times New Roman" panose="02020603050405020304" pitchFamily="18" charset="0"/>
            </a:endParaRPr>
          </a:p>
        </p:txBody>
      </p:sp>
    </p:spTree>
    <p:extLst>
      <p:ext uri="{BB962C8B-B14F-4D97-AF65-F5344CB8AC3E}">
        <p14:creationId xmlns:p14="http://schemas.microsoft.com/office/powerpoint/2010/main" val="25418286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83D4EF7-3C67-485F-A7F7-6BC2CE8C27E7}"/>
              </a:ext>
            </a:extLst>
          </p:cNvPr>
          <p:cNvSpPr>
            <a:spLocks noGrp="1"/>
          </p:cNvSpPr>
          <p:nvPr>
            <p:ph type="sldNum" sz="quarter" idx="12"/>
          </p:nvPr>
        </p:nvSpPr>
        <p:spPr/>
        <p:txBody>
          <a:bodyPr/>
          <a:lstStyle/>
          <a:p>
            <a:fld id="{F1214C19-7B70-E548-A608-340680BFD9AE}" type="slidenum">
              <a:rPr lang="en-US" smtClean="0"/>
              <a:t>19</a:t>
            </a:fld>
            <a:endParaRPr lang="en-US" dirty="0"/>
          </a:p>
        </p:txBody>
      </p:sp>
      <p:sp>
        <p:nvSpPr>
          <p:cNvPr id="3" name="Title 2">
            <a:extLst>
              <a:ext uri="{FF2B5EF4-FFF2-40B4-BE49-F238E27FC236}">
                <a16:creationId xmlns:a16="http://schemas.microsoft.com/office/drawing/2014/main" id="{1E905436-0692-4948-8587-0A297D65AC31}"/>
              </a:ext>
            </a:extLst>
          </p:cNvPr>
          <p:cNvSpPr>
            <a:spLocks noGrp="1"/>
          </p:cNvSpPr>
          <p:nvPr>
            <p:ph type="title"/>
          </p:nvPr>
        </p:nvSpPr>
        <p:spPr/>
        <p:txBody>
          <a:bodyPr/>
          <a:lstStyle/>
          <a:p>
            <a:r>
              <a:rPr lang="en-US" dirty="0"/>
              <a:t>5-Hole Pitot Probe Manual Traverse</a:t>
            </a:r>
          </a:p>
        </p:txBody>
      </p:sp>
      <p:sp>
        <p:nvSpPr>
          <p:cNvPr id="4" name="Content Placeholder 3">
            <a:extLst>
              <a:ext uri="{FF2B5EF4-FFF2-40B4-BE49-F238E27FC236}">
                <a16:creationId xmlns:a16="http://schemas.microsoft.com/office/drawing/2014/main" id="{FD1B3737-58DE-4CD9-A0BA-130F478DD7B6}"/>
              </a:ext>
            </a:extLst>
          </p:cNvPr>
          <p:cNvSpPr>
            <a:spLocks noGrp="1"/>
          </p:cNvSpPr>
          <p:nvPr>
            <p:ph idx="1"/>
          </p:nvPr>
        </p:nvSpPr>
        <p:spPr>
          <a:xfrm>
            <a:off x="1020590" y="2081305"/>
            <a:ext cx="4799019" cy="4033413"/>
          </a:xfrm>
        </p:spPr>
        <p:txBody>
          <a:bodyPr>
            <a:normAutofit/>
          </a:bodyPr>
          <a:lstStyle/>
          <a:p>
            <a:r>
              <a:rPr lang="en-US" sz="2200" dirty="0"/>
              <a:t>Holds a 5-hole pitot probe to measure pressure</a:t>
            </a:r>
          </a:p>
          <a:p>
            <a:r>
              <a:rPr lang="en-US" sz="2200" dirty="0"/>
              <a:t>Velocity information can be extracted from these measurements</a:t>
            </a:r>
          </a:p>
          <a:p>
            <a:r>
              <a:rPr lang="en-US" sz="2200" dirty="0"/>
              <a:t>4” x 4” measurement resolution</a:t>
            </a:r>
          </a:p>
          <a:p>
            <a:r>
              <a:rPr lang="en-US" sz="2200" dirty="0"/>
              <a:t>Replaces upstream test section hinged door</a:t>
            </a:r>
          </a:p>
          <a:p>
            <a:endParaRPr lang="en-US" dirty="0"/>
          </a:p>
        </p:txBody>
      </p:sp>
      <p:pic>
        <p:nvPicPr>
          <p:cNvPr id="6" name="Picture Placeholder 7">
            <a:extLst>
              <a:ext uri="{FF2B5EF4-FFF2-40B4-BE49-F238E27FC236}">
                <a16:creationId xmlns:a16="http://schemas.microsoft.com/office/drawing/2014/main" id="{9F4DB99C-5554-4966-B034-9903FE50C510}"/>
              </a:ext>
            </a:extLst>
          </p:cNvPr>
          <p:cNvPicPr>
            <a:picLocks noGrp="1" noChangeAspect="1"/>
          </p:cNvPicPr>
          <p:nvPr>
            <p:ph idx="13"/>
          </p:nvPr>
        </p:nvPicPr>
        <p:blipFill rotWithShape="1">
          <a:blip r:embed="rId3">
            <a:extLst>
              <a:ext uri="{BEBA8EAE-BF5A-486C-A8C5-ECC9F3942E4B}">
                <a14:imgProps xmlns:a14="http://schemas.microsoft.com/office/drawing/2010/main">
                  <a14:imgLayer r:embed="rId4">
                    <a14:imgEffect>
                      <a14:brightnessContrast bright="10000"/>
                    </a14:imgEffect>
                  </a14:imgLayer>
                </a14:imgProps>
              </a:ext>
            </a:extLst>
          </a:blip>
          <a:srcRect l="20404" t="12276" r="13423" b="13334"/>
          <a:stretch/>
        </p:blipFill>
        <p:spPr>
          <a:xfrm>
            <a:off x="6430963" y="1179101"/>
            <a:ext cx="4532312" cy="5095112"/>
          </a:xfrm>
          <a:prstGeom prst="rect">
            <a:avLst/>
          </a:prstGeom>
        </p:spPr>
      </p:pic>
    </p:spTree>
    <p:extLst>
      <p:ext uri="{BB962C8B-B14F-4D97-AF65-F5344CB8AC3E}">
        <p14:creationId xmlns:p14="http://schemas.microsoft.com/office/powerpoint/2010/main" val="8070214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07FB3AA-82E6-4F17-95E1-C1A8BA3B59A3}"/>
              </a:ext>
            </a:extLst>
          </p:cNvPr>
          <p:cNvSpPr>
            <a:spLocks noGrp="1"/>
          </p:cNvSpPr>
          <p:nvPr>
            <p:ph type="sldNum" sz="quarter" idx="12"/>
          </p:nvPr>
        </p:nvSpPr>
        <p:spPr/>
        <p:txBody>
          <a:bodyPr/>
          <a:lstStyle/>
          <a:p>
            <a:fld id="{F1214C19-7B70-E548-A608-340680BFD9AE}" type="slidenum">
              <a:rPr lang="en-US" smtClean="0"/>
              <a:t>2</a:t>
            </a:fld>
            <a:endParaRPr lang="en-US" dirty="0"/>
          </a:p>
        </p:txBody>
      </p:sp>
      <p:sp>
        <p:nvSpPr>
          <p:cNvPr id="3" name="Title 2">
            <a:extLst>
              <a:ext uri="{FF2B5EF4-FFF2-40B4-BE49-F238E27FC236}">
                <a16:creationId xmlns:a16="http://schemas.microsoft.com/office/drawing/2014/main" id="{D619E9EA-A204-41C1-BC1B-A3B79DC124BD}"/>
              </a:ext>
            </a:extLst>
          </p:cNvPr>
          <p:cNvSpPr>
            <a:spLocks noGrp="1"/>
          </p:cNvSpPr>
          <p:nvPr>
            <p:ph type="title"/>
          </p:nvPr>
        </p:nvSpPr>
        <p:spPr/>
        <p:txBody>
          <a:bodyPr/>
          <a:lstStyle/>
          <a:p>
            <a:r>
              <a:rPr lang="en-US" dirty="0"/>
              <a:t>Background - Laminar Separation Bubbles</a:t>
            </a:r>
          </a:p>
        </p:txBody>
      </p:sp>
      <p:sp>
        <p:nvSpPr>
          <p:cNvPr id="5" name="Content Placeholder 4">
            <a:extLst>
              <a:ext uri="{FF2B5EF4-FFF2-40B4-BE49-F238E27FC236}">
                <a16:creationId xmlns:a16="http://schemas.microsoft.com/office/drawing/2014/main" id="{11DD257B-AA48-4C8E-A335-8BC9D7C786F3}"/>
              </a:ext>
            </a:extLst>
          </p:cNvPr>
          <p:cNvSpPr>
            <a:spLocks noGrp="1"/>
          </p:cNvSpPr>
          <p:nvPr>
            <p:ph idx="13"/>
          </p:nvPr>
        </p:nvSpPr>
        <p:spPr>
          <a:xfrm>
            <a:off x="609600" y="3355880"/>
            <a:ext cx="10972800" cy="4003039"/>
          </a:xfrm>
        </p:spPr>
        <p:txBody>
          <a:bodyPr>
            <a:normAutofit/>
          </a:bodyPr>
          <a:lstStyle/>
          <a:p>
            <a:r>
              <a:rPr lang="en-US" sz="2200" dirty="0"/>
              <a:t>Laminar separation bubbles (LSBs) can form when a laminar boundary layer encounters an adverse pressure gradient</a:t>
            </a:r>
          </a:p>
          <a:p>
            <a:r>
              <a:rPr lang="en-US" sz="2200" dirty="0"/>
              <a:t>Flow instabilities initiate mixing and entrain high momentum fluid, leading to reattachment</a:t>
            </a:r>
          </a:p>
          <a:p>
            <a:r>
              <a:rPr lang="en-US" sz="2200" dirty="0"/>
              <a:t>LSBs are of critical importance for many aerospace applications as they can affect efficiency and performance</a:t>
            </a:r>
          </a:p>
          <a:p>
            <a:r>
              <a:rPr lang="en-US" sz="2200" dirty="0"/>
              <a:t>LSBs are important even up to Reynolds numbers of 1x10</a:t>
            </a:r>
            <a:r>
              <a:rPr lang="en-US" sz="2200" baseline="30000" dirty="0"/>
              <a:t>6</a:t>
            </a:r>
            <a:endParaRPr lang="en-US" sz="2200" dirty="0"/>
          </a:p>
          <a:p>
            <a:r>
              <a:rPr lang="en-US" sz="2200" dirty="0"/>
              <a:t>They are still not fully understood</a:t>
            </a:r>
          </a:p>
        </p:txBody>
      </p:sp>
      <p:pic>
        <p:nvPicPr>
          <p:cNvPr id="10" name="Picture 9">
            <a:extLst>
              <a:ext uri="{FF2B5EF4-FFF2-40B4-BE49-F238E27FC236}">
                <a16:creationId xmlns:a16="http://schemas.microsoft.com/office/drawing/2014/main" id="{AE67AC81-21E9-49E2-AFFE-CB836460D28F}"/>
              </a:ext>
            </a:extLst>
          </p:cNvPr>
          <p:cNvPicPr>
            <a:picLocks noChangeAspect="1"/>
          </p:cNvPicPr>
          <p:nvPr/>
        </p:nvPicPr>
        <p:blipFill>
          <a:blip r:embed="rId3"/>
          <a:stretch>
            <a:fillRect/>
          </a:stretch>
        </p:blipFill>
        <p:spPr>
          <a:xfrm>
            <a:off x="1671055" y="719093"/>
            <a:ext cx="8838068" cy="2566368"/>
          </a:xfrm>
          <a:prstGeom prst="rect">
            <a:avLst/>
          </a:prstGeom>
        </p:spPr>
      </p:pic>
      <p:sp>
        <p:nvSpPr>
          <p:cNvPr id="11" name="TextBox 10">
            <a:extLst>
              <a:ext uri="{FF2B5EF4-FFF2-40B4-BE49-F238E27FC236}">
                <a16:creationId xmlns:a16="http://schemas.microsoft.com/office/drawing/2014/main" id="{94C0B592-E249-4D54-BFBD-71C7AFB188D7}"/>
              </a:ext>
            </a:extLst>
          </p:cNvPr>
          <p:cNvSpPr txBox="1"/>
          <p:nvPr/>
        </p:nvSpPr>
        <p:spPr>
          <a:xfrm>
            <a:off x="4442041" y="3017326"/>
            <a:ext cx="3296095" cy="338554"/>
          </a:xfrm>
          <a:prstGeom prst="rect">
            <a:avLst/>
          </a:prstGeom>
          <a:noFill/>
        </p:spPr>
        <p:txBody>
          <a:bodyPr wrap="none" rtlCol="0">
            <a:spAutoFit/>
          </a:bodyPr>
          <a:lstStyle/>
          <a:p>
            <a:pPr algn="ctr"/>
            <a:r>
              <a:rPr lang="en-US" sz="1600" b="1" u="sng" dirty="0">
                <a:solidFill>
                  <a:srgbClr val="AB0520"/>
                </a:solidFill>
                <a:latin typeface="Verdana" panose="020B0604030504040204" pitchFamily="34" charset="0"/>
                <a:ea typeface="Verdana" panose="020B0604030504040204" pitchFamily="34" charset="0"/>
              </a:rPr>
              <a:t>Mean Flow</a:t>
            </a:r>
            <a:r>
              <a:rPr lang="en-US" sz="1600" b="1" dirty="0">
                <a:solidFill>
                  <a:srgbClr val="AB0520"/>
                </a:solidFill>
                <a:latin typeface="Verdana" panose="020B0604030504040204" pitchFamily="34" charset="0"/>
                <a:ea typeface="Verdana" panose="020B0604030504040204" pitchFamily="34" charset="0"/>
              </a:rPr>
              <a:t> Field Schematic</a:t>
            </a:r>
          </a:p>
        </p:txBody>
      </p:sp>
      <p:sp>
        <p:nvSpPr>
          <p:cNvPr id="13" name="Rectangle 12">
            <a:extLst>
              <a:ext uri="{FF2B5EF4-FFF2-40B4-BE49-F238E27FC236}">
                <a16:creationId xmlns:a16="http://schemas.microsoft.com/office/drawing/2014/main" id="{01753AA9-614C-4D73-82CB-96F253764528}"/>
              </a:ext>
            </a:extLst>
          </p:cNvPr>
          <p:cNvSpPr/>
          <p:nvPr/>
        </p:nvSpPr>
        <p:spPr>
          <a:xfrm>
            <a:off x="9140935" y="2881071"/>
            <a:ext cx="2039164" cy="272510"/>
          </a:xfrm>
          <a:prstGeom prst="rect">
            <a:avLst/>
          </a:prstGeom>
        </p:spPr>
        <p:txBody>
          <a:bodyPr wrap="square">
            <a:spAutoFit/>
          </a:bodyPr>
          <a:lstStyle/>
          <a:p>
            <a:pPr marR="0" algn="ctr">
              <a:lnSpc>
                <a:spcPct val="107000"/>
              </a:lnSpc>
              <a:spcBef>
                <a:spcPts val="0"/>
              </a:spcBef>
              <a:spcAft>
                <a:spcPts val="800"/>
              </a:spcAft>
            </a:pPr>
            <a:r>
              <a:rPr lang="en-US" sz="1200" b="1" dirty="0">
                <a:latin typeface="Verdana" panose="020B0604030504040204" pitchFamily="34" charset="0"/>
                <a:ea typeface="Verdana" panose="020B0604030504040204" pitchFamily="34" charset="0"/>
                <a:cs typeface="Calibri" panose="020F0502020204030204" pitchFamily="34" charset="0"/>
              </a:rPr>
              <a:t>Istvan, et al. (2016)</a:t>
            </a:r>
            <a:endParaRPr lang="en-US" sz="1200" b="1" dirty="0">
              <a:latin typeface="Verdana" panose="020B0604030504040204" pitchFamily="34" charset="0"/>
              <a:ea typeface="Verdana" panose="020B0604030504040204" pitchFamily="34" charset="0"/>
              <a:cs typeface="Times New Roman" panose="02020603050405020304" pitchFamily="18" charset="0"/>
            </a:endParaRPr>
          </a:p>
        </p:txBody>
      </p:sp>
    </p:spTree>
    <p:extLst>
      <p:ext uri="{BB962C8B-B14F-4D97-AF65-F5344CB8AC3E}">
        <p14:creationId xmlns:p14="http://schemas.microsoft.com/office/powerpoint/2010/main" val="41074182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73E1F0E-913D-4438-AE3F-0C986594EAD5}"/>
              </a:ext>
            </a:extLst>
          </p:cNvPr>
          <p:cNvSpPr>
            <a:spLocks noGrp="1"/>
          </p:cNvSpPr>
          <p:nvPr>
            <p:ph type="sldNum" sz="quarter" idx="12"/>
          </p:nvPr>
        </p:nvSpPr>
        <p:spPr/>
        <p:txBody>
          <a:bodyPr/>
          <a:lstStyle/>
          <a:p>
            <a:fld id="{F1214C19-7B70-E548-A608-340680BFD9AE}" type="slidenum">
              <a:rPr lang="en-US" smtClean="0"/>
              <a:t>3</a:t>
            </a:fld>
            <a:endParaRPr lang="en-US" dirty="0"/>
          </a:p>
        </p:txBody>
      </p:sp>
      <p:sp>
        <p:nvSpPr>
          <p:cNvPr id="3" name="Title 2">
            <a:extLst>
              <a:ext uri="{FF2B5EF4-FFF2-40B4-BE49-F238E27FC236}">
                <a16:creationId xmlns:a16="http://schemas.microsoft.com/office/drawing/2014/main" id="{09C264AB-25FD-402E-9FD4-DD073F10AE6E}"/>
              </a:ext>
            </a:extLst>
          </p:cNvPr>
          <p:cNvSpPr>
            <a:spLocks noGrp="1"/>
          </p:cNvSpPr>
          <p:nvPr>
            <p:ph type="title"/>
          </p:nvPr>
        </p:nvSpPr>
        <p:spPr/>
        <p:txBody>
          <a:bodyPr/>
          <a:lstStyle/>
          <a:p>
            <a:r>
              <a:rPr lang="en-US" dirty="0"/>
              <a:t>Laminar Separation Bubble</a:t>
            </a:r>
          </a:p>
        </p:txBody>
      </p:sp>
      <p:pic>
        <p:nvPicPr>
          <p:cNvPr id="6" name="Picture 5">
            <a:extLst>
              <a:ext uri="{FF2B5EF4-FFF2-40B4-BE49-F238E27FC236}">
                <a16:creationId xmlns:a16="http://schemas.microsoft.com/office/drawing/2014/main" id="{A9FF1D17-8ED7-422A-99FA-1113BDE717B2}"/>
              </a:ext>
            </a:extLst>
          </p:cNvPr>
          <p:cNvPicPr>
            <a:picLocks noChangeAspect="1"/>
          </p:cNvPicPr>
          <p:nvPr/>
        </p:nvPicPr>
        <p:blipFill>
          <a:blip r:embed="rId3"/>
          <a:stretch>
            <a:fillRect/>
          </a:stretch>
        </p:blipFill>
        <p:spPr>
          <a:xfrm>
            <a:off x="527062" y="1338909"/>
            <a:ext cx="11108576" cy="3962469"/>
          </a:xfrm>
          <a:prstGeom prst="rect">
            <a:avLst/>
          </a:prstGeom>
        </p:spPr>
      </p:pic>
      <p:sp>
        <p:nvSpPr>
          <p:cNvPr id="4" name="Rectangle 3">
            <a:extLst>
              <a:ext uri="{FF2B5EF4-FFF2-40B4-BE49-F238E27FC236}">
                <a16:creationId xmlns:a16="http://schemas.microsoft.com/office/drawing/2014/main" id="{134D21FD-3D81-4B2D-9F30-881E4556DC36}"/>
              </a:ext>
            </a:extLst>
          </p:cNvPr>
          <p:cNvSpPr/>
          <p:nvPr/>
        </p:nvSpPr>
        <p:spPr>
          <a:xfrm>
            <a:off x="8520560" y="5410108"/>
            <a:ext cx="2896890" cy="272510"/>
          </a:xfrm>
          <a:prstGeom prst="rect">
            <a:avLst/>
          </a:prstGeom>
        </p:spPr>
        <p:txBody>
          <a:bodyPr wrap="square">
            <a:spAutoFit/>
          </a:bodyPr>
          <a:lstStyle/>
          <a:p>
            <a:pPr marR="0" algn="ctr">
              <a:lnSpc>
                <a:spcPct val="107000"/>
              </a:lnSpc>
              <a:spcBef>
                <a:spcPts val="0"/>
              </a:spcBef>
              <a:spcAft>
                <a:spcPts val="800"/>
              </a:spcAft>
            </a:pPr>
            <a:r>
              <a:rPr lang="en-US" sz="1200" b="1" dirty="0">
                <a:latin typeface="Verdana" panose="020B0604030504040204" pitchFamily="34" charset="0"/>
                <a:ea typeface="Verdana" panose="020B0604030504040204" pitchFamily="34" charset="0"/>
                <a:cs typeface="Calibri" panose="020F0502020204030204" pitchFamily="34" charset="0"/>
              </a:rPr>
              <a:t>Kirk, Thomas M., et al. (2017)</a:t>
            </a:r>
            <a:endParaRPr lang="en-US" sz="1200" b="1" dirty="0">
              <a:latin typeface="Verdana" panose="020B0604030504040204" pitchFamily="34" charset="0"/>
              <a:ea typeface="Verdana" panose="020B060403050404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F59F3DFD-45F5-4202-A54E-6BA265D60923}"/>
              </a:ext>
            </a:extLst>
          </p:cNvPr>
          <p:cNvSpPr txBox="1"/>
          <p:nvPr/>
        </p:nvSpPr>
        <p:spPr>
          <a:xfrm>
            <a:off x="4344165" y="5377086"/>
            <a:ext cx="3845925" cy="338554"/>
          </a:xfrm>
          <a:prstGeom prst="rect">
            <a:avLst/>
          </a:prstGeom>
          <a:noFill/>
        </p:spPr>
        <p:txBody>
          <a:bodyPr wrap="none" rtlCol="0">
            <a:spAutoFit/>
          </a:bodyPr>
          <a:lstStyle/>
          <a:p>
            <a:pPr algn="ctr"/>
            <a:r>
              <a:rPr lang="en-US" sz="1600" b="1" u="sng" dirty="0">
                <a:solidFill>
                  <a:srgbClr val="AB0520"/>
                </a:solidFill>
                <a:latin typeface="Verdana" panose="020B0604030504040204" pitchFamily="34" charset="0"/>
                <a:ea typeface="Verdana" panose="020B0604030504040204" pitchFamily="34" charset="0"/>
              </a:rPr>
              <a:t>Instantaneous Flow</a:t>
            </a:r>
            <a:r>
              <a:rPr lang="en-US" sz="1600" b="1" dirty="0">
                <a:solidFill>
                  <a:srgbClr val="AB0520"/>
                </a:solidFill>
                <a:latin typeface="Verdana" panose="020B0604030504040204" pitchFamily="34" charset="0"/>
                <a:ea typeface="Verdana" panose="020B0604030504040204" pitchFamily="34" charset="0"/>
              </a:rPr>
              <a:t> Field Photo</a:t>
            </a:r>
          </a:p>
        </p:txBody>
      </p:sp>
    </p:spTree>
    <p:extLst>
      <p:ext uri="{BB962C8B-B14F-4D97-AF65-F5344CB8AC3E}">
        <p14:creationId xmlns:p14="http://schemas.microsoft.com/office/powerpoint/2010/main" val="42538215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73E1F0E-913D-4438-AE3F-0C986594EAD5}"/>
              </a:ext>
            </a:extLst>
          </p:cNvPr>
          <p:cNvSpPr>
            <a:spLocks noGrp="1"/>
          </p:cNvSpPr>
          <p:nvPr>
            <p:ph type="sldNum" sz="quarter" idx="12"/>
          </p:nvPr>
        </p:nvSpPr>
        <p:spPr/>
        <p:txBody>
          <a:bodyPr/>
          <a:lstStyle/>
          <a:p>
            <a:fld id="{F1214C19-7B70-E548-A608-340680BFD9AE}" type="slidenum">
              <a:rPr lang="en-US" smtClean="0"/>
              <a:t>4</a:t>
            </a:fld>
            <a:endParaRPr lang="en-US" dirty="0"/>
          </a:p>
        </p:txBody>
      </p:sp>
      <p:sp>
        <p:nvSpPr>
          <p:cNvPr id="3" name="Title 2">
            <a:extLst>
              <a:ext uri="{FF2B5EF4-FFF2-40B4-BE49-F238E27FC236}">
                <a16:creationId xmlns:a16="http://schemas.microsoft.com/office/drawing/2014/main" id="{09C264AB-25FD-402E-9FD4-DD073F10AE6E}"/>
              </a:ext>
            </a:extLst>
          </p:cNvPr>
          <p:cNvSpPr>
            <a:spLocks noGrp="1"/>
          </p:cNvSpPr>
          <p:nvPr>
            <p:ph type="title"/>
          </p:nvPr>
        </p:nvSpPr>
        <p:spPr/>
        <p:txBody>
          <a:bodyPr/>
          <a:lstStyle/>
          <a:p>
            <a:r>
              <a:rPr lang="en-US" dirty="0"/>
              <a:t>Laminar Separation Bubble</a:t>
            </a:r>
          </a:p>
        </p:txBody>
      </p:sp>
      <p:pic>
        <p:nvPicPr>
          <p:cNvPr id="6" name="Picture 5">
            <a:extLst>
              <a:ext uri="{FF2B5EF4-FFF2-40B4-BE49-F238E27FC236}">
                <a16:creationId xmlns:a16="http://schemas.microsoft.com/office/drawing/2014/main" id="{A9FF1D17-8ED7-422A-99FA-1113BDE717B2}"/>
              </a:ext>
            </a:extLst>
          </p:cNvPr>
          <p:cNvPicPr>
            <a:picLocks noChangeAspect="1"/>
          </p:cNvPicPr>
          <p:nvPr/>
        </p:nvPicPr>
        <p:blipFill rotWithShape="1">
          <a:blip r:embed="rId3">
            <a:clrChange>
              <a:clrFrom>
                <a:srgbClr val="FEFEFE"/>
              </a:clrFrom>
              <a:clrTo>
                <a:srgbClr val="FEFEFE">
                  <a:alpha val="0"/>
                </a:srgbClr>
              </a:clrTo>
            </a:clrChange>
          </a:blip>
          <a:srcRect l="6731" t="53076" r="7212" b="7204"/>
          <a:stretch/>
        </p:blipFill>
        <p:spPr>
          <a:xfrm>
            <a:off x="532861" y="1751189"/>
            <a:ext cx="11096979" cy="3491089"/>
          </a:xfrm>
          <a:prstGeom prst="rect">
            <a:avLst/>
          </a:prstGeom>
        </p:spPr>
      </p:pic>
      <p:sp>
        <p:nvSpPr>
          <p:cNvPr id="4" name="Rectangle 3">
            <a:extLst>
              <a:ext uri="{FF2B5EF4-FFF2-40B4-BE49-F238E27FC236}">
                <a16:creationId xmlns:a16="http://schemas.microsoft.com/office/drawing/2014/main" id="{6B1818E1-82A3-4C56-80C1-5229A4EB79DE}"/>
              </a:ext>
            </a:extLst>
          </p:cNvPr>
          <p:cNvSpPr/>
          <p:nvPr/>
        </p:nvSpPr>
        <p:spPr>
          <a:xfrm>
            <a:off x="2532510" y="4304827"/>
            <a:ext cx="3282925" cy="272510"/>
          </a:xfrm>
          <a:prstGeom prst="rect">
            <a:avLst/>
          </a:prstGeom>
        </p:spPr>
        <p:txBody>
          <a:bodyPr wrap="square">
            <a:spAutoFit/>
          </a:bodyPr>
          <a:lstStyle/>
          <a:p>
            <a:pPr marR="0" algn="ctr">
              <a:lnSpc>
                <a:spcPct val="107000"/>
              </a:lnSpc>
              <a:spcBef>
                <a:spcPts val="0"/>
              </a:spcBef>
              <a:spcAft>
                <a:spcPts val="800"/>
              </a:spcAft>
            </a:pPr>
            <a:r>
              <a:rPr lang="en-US" sz="1200" b="1" dirty="0">
                <a:latin typeface="Verdana" panose="020B0604030504040204" pitchFamily="34" charset="0"/>
                <a:ea typeface="Verdana" panose="020B0604030504040204" pitchFamily="34" charset="0"/>
                <a:cs typeface="Calibri" panose="020F0502020204030204" pitchFamily="34" charset="0"/>
              </a:rPr>
              <a:t>Yarusevych, Serhiy, et al. (2018)</a:t>
            </a:r>
            <a:endParaRPr lang="en-US" sz="1200" b="1" dirty="0">
              <a:latin typeface="Verdana" panose="020B0604030504040204" pitchFamily="34" charset="0"/>
              <a:ea typeface="Verdana" panose="020B0604030504040204" pitchFamily="34" charset="0"/>
              <a:cs typeface="Times New Roman" panose="02020603050405020304" pitchFamily="18" charset="0"/>
            </a:endParaRPr>
          </a:p>
        </p:txBody>
      </p:sp>
    </p:spTree>
    <p:extLst>
      <p:ext uri="{BB962C8B-B14F-4D97-AF65-F5344CB8AC3E}">
        <p14:creationId xmlns:p14="http://schemas.microsoft.com/office/powerpoint/2010/main" val="22353727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E0C052F-BD69-471C-9CD2-1E40F683E99C}"/>
              </a:ext>
            </a:extLst>
          </p:cNvPr>
          <p:cNvSpPr>
            <a:spLocks noGrp="1"/>
          </p:cNvSpPr>
          <p:nvPr>
            <p:ph type="sldNum" sz="quarter" idx="12"/>
          </p:nvPr>
        </p:nvSpPr>
        <p:spPr/>
        <p:txBody>
          <a:bodyPr/>
          <a:lstStyle/>
          <a:p>
            <a:fld id="{F1214C19-7B70-E548-A608-340680BFD9AE}" type="slidenum">
              <a:rPr lang="en-US" smtClean="0"/>
              <a:t>5</a:t>
            </a:fld>
            <a:endParaRPr lang="en-US" dirty="0"/>
          </a:p>
        </p:txBody>
      </p:sp>
      <p:sp>
        <p:nvSpPr>
          <p:cNvPr id="3" name="Title 2">
            <a:extLst>
              <a:ext uri="{FF2B5EF4-FFF2-40B4-BE49-F238E27FC236}">
                <a16:creationId xmlns:a16="http://schemas.microsoft.com/office/drawing/2014/main" id="{19F35FBA-59CC-4AE6-8886-4F9CBC79E71B}"/>
              </a:ext>
            </a:extLst>
          </p:cNvPr>
          <p:cNvSpPr>
            <a:spLocks noGrp="1"/>
          </p:cNvSpPr>
          <p:nvPr>
            <p:ph type="title"/>
          </p:nvPr>
        </p:nvSpPr>
        <p:spPr/>
        <p:txBody>
          <a:bodyPr/>
          <a:lstStyle/>
          <a:p>
            <a:r>
              <a:rPr lang="en-US" dirty="0"/>
              <a:t>University of Arizona Subsonic Wind Tunnel</a:t>
            </a:r>
          </a:p>
        </p:txBody>
      </p:sp>
      <p:pic>
        <p:nvPicPr>
          <p:cNvPr id="7" name="Content Placeholder 6" descr="A picture containing indoor, building, train, ceiling&#10;&#10;Description generated with high confidence">
            <a:extLst>
              <a:ext uri="{FF2B5EF4-FFF2-40B4-BE49-F238E27FC236}">
                <a16:creationId xmlns:a16="http://schemas.microsoft.com/office/drawing/2014/main" id="{D8030152-A883-4D25-AF82-ACC5E7952E02}"/>
              </a:ext>
            </a:extLst>
          </p:cNvPr>
          <p:cNvPicPr>
            <a:picLocks noGrp="1" noChangeAspect="1"/>
          </p:cNvPicPr>
          <p:nvPr>
            <p:ph idx="1"/>
          </p:nvPr>
        </p:nvPicPr>
        <p:blipFill>
          <a:blip r:embed="rId3"/>
          <a:stretch>
            <a:fillRect/>
          </a:stretch>
        </p:blipFill>
        <p:spPr>
          <a:xfrm>
            <a:off x="293912" y="1556590"/>
            <a:ext cx="5801409" cy="3826809"/>
          </a:xfrm>
        </p:spPr>
      </p:pic>
      <p:sp>
        <p:nvSpPr>
          <p:cNvPr id="5" name="Content Placeholder 4">
            <a:extLst>
              <a:ext uri="{FF2B5EF4-FFF2-40B4-BE49-F238E27FC236}">
                <a16:creationId xmlns:a16="http://schemas.microsoft.com/office/drawing/2014/main" id="{6AD0EA43-C18D-4DFC-B5B2-9B9B65BAABE8}"/>
              </a:ext>
            </a:extLst>
          </p:cNvPr>
          <p:cNvSpPr>
            <a:spLocks noGrp="1"/>
          </p:cNvSpPr>
          <p:nvPr>
            <p:ph idx="13"/>
          </p:nvPr>
        </p:nvSpPr>
        <p:spPr>
          <a:xfrm>
            <a:off x="6297697" y="1753263"/>
            <a:ext cx="5600391" cy="4344312"/>
          </a:xfrm>
        </p:spPr>
        <p:txBody>
          <a:bodyPr>
            <a:normAutofit/>
          </a:bodyPr>
          <a:lstStyle/>
          <a:p>
            <a:r>
              <a:rPr lang="en-US" sz="2200" dirty="0"/>
              <a:t>Investigation of LSBs requires a low turbulence facility </a:t>
            </a:r>
          </a:p>
          <a:p>
            <a:r>
              <a:rPr lang="en-US" sz="2200" dirty="0"/>
              <a:t>A detailed characterization of the freestream is necessary</a:t>
            </a:r>
          </a:p>
          <a:p>
            <a:r>
              <a:rPr lang="en-US" sz="2200" dirty="0"/>
              <a:t>University of Arizona Low Speed Wind Tunnel</a:t>
            </a:r>
          </a:p>
          <a:p>
            <a:r>
              <a:rPr lang="en-US" sz="2200" dirty="0"/>
              <a:t>3’ x 4’ x 12’ test section</a:t>
            </a:r>
          </a:p>
          <a:p>
            <a:r>
              <a:rPr lang="en-US" sz="2200" dirty="0"/>
              <a:t>Test section velocity from </a:t>
            </a:r>
          </a:p>
          <a:p>
            <a:pPr marL="0" indent="0">
              <a:buNone/>
            </a:pPr>
            <a:r>
              <a:rPr lang="en-US" sz="2200" dirty="0"/>
              <a:t>    5 to 80 m/s (16.4 to 262.5 ft/s)</a:t>
            </a:r>
          </a:p>
          <a:p>
            <a:pPr marL="0" indent="0">
              <a:buNone/>
            </a:pPr>
            <a:r>
              <a:rPr lang="en-US" sz="2200" dirty="0"/>
              <a:t>                      (11.2 to 179.0 mph)</a:t>
            </a:r>
          </a:p>
        </p:txBody>
      </p:sp>
    </p:spTree>
    <p:extLst>
      <p:ext uri="{BB962C8B-B14F-4D97-AF65-F5344CB8AC3E}">
        <p14:creationId xmlns:p14="http://schemas.microsoft.com/office/powerpoint/2010/main" val="7001442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E0C052F-BD69-471C-9CD2-1E40F683E99C}"/>
              </a:ext>
            </a:extLst>
          </p:cNvPr>
          <p:cNvSpPr>
            <a:spLocks noGrp="1"/>
          </p:cNvSpPr>
          <p:nvPr>
            <p:ph type="sldNum" sz="quarter" idx="12"/>
          </p:nvPr>
        </p:nvSpPr>
        <p:spPr/>
        <p:txBody>
          <a:bodyPr/>
          <a:lstStyle/>
          <a:p>
            <a:fld id="{F1214C19-7B70-E548-A608-340680BFD9AE}" type="slidenum">
              <a:rPr lang="en-US" smtClean="0"/>
              <a:t>6</a:t>
            </a:fld>
            <a:endParaRPr lang="en-US" dirty="0"/>
          </a:p>
        </p:txBody>
      </p:sp>
      <p:sp>
        <p:nvSpPr>
          <p:cNvPr id="3" name="Title 2">
            <a:extLst>
              <a:ext uri="{FF2B5EF4-FFF2-40B4-BE49-F238E27FC236}">
                <a16:creationId xmlns:a16="http://schemas.microsoft.com/office/drawing/2014/main" id="{19F35FBA-59CC-4AE6-8886-4F9CBC79E71B}"/>
              </a:ext>
            </a:extLst>
          </p:cNvPr>
          <p:cNvSpPr>
            <a:spLocks noGrp="1"/>
          </p:cNvSpPr>
          <p:nvPr>
            <p:ph type="title"/>
          </p:nvPr>
        </p:nvSpPr>
        <p:spPr/>
        <p:txBody>
          <a:bodyPr/>
          <a:lstStyle/>
          <a:p>
            <a:r>
              <a:rPr lang="en-US" dirty="0"/>
              <a:t>Time-Resolved Velocity Measurements</a:t>
            </a:r>
          </a:p>
        </p:txBody>
      </p:sp>
      <mc:AlternateContent xmlns:mc="http://schemas.openxmlformats.org/markup-compatibility/2006" xmlns:a14="http://schemas.microsoft.com/office/drawing/2010/main">
        <mc:Choice Requires="a14">
          <p:sp>
            <p:nvSpPr>
              <p:cNvPr id="5" name="Content Placeholder 4">
                <a:extLst>
                  <a:ext uri="{FF2B5EF4-FFF2-40B4-BE49-F238E27FC236}">
                    <a16:creationId xmlns:a16="http://schemas.microsoft.com/office/drawing/2014/main" id="{6AD0EA43-C18D-4DFC-B5B2-9B9B65BAABE8}"/>
                  </a:ext>
                </a:extLst>
              </p:cNvPr>
              <p:cNvSpPr>
                <a:spLocks noGrp="1"/>
              </p:cNvSpPr>
              <p:nvPr>
                <p:ph idx="13"/>
              </p:nvPr>
            </p:nvSpPr>
            <p:spPr>
              <a:xfrm>
                <a:off x="6297696" y="1077543"/>
                <a:ext cx="5640403" cy="6056904"/>
              </a:xfrm>
            </p:spPr>
            <p:txBody>
              <a:bodyPr>
                <a:noAutofit/>
              </a:bodyPr>
              <a:lstStyle/>
              <a:p>
                <a:r>
                  <a:rPr lang="en-US" sz="2200" dirty="0"/>
                  <a:t>Initially interested in flow behavior with empty test section</a:t>
                </a:r>
              </a:p>
              <a:p>
                <a:r>
                  <a:rPr lang="en-US" sz="2200" dirty="0"/>
                  <a:t>Velocity measurements were taken using hotwire anemometers (instrument in the middle)</a:t>
                </a:r>
              </a:p>
              <a:p>
                <a:r>
                  <a:rPr lang="en-US" sz="2200" dirty="0"/>
                  <a:t>Baseline measurements taken at center location of inlet plane</a:t>
                </a:r>
              </a:p>
              <a:p>
                <a:r>
                  <a:rPr lang="en-US" sz="2200" dirty="0"/>
                  <a:t>Used to generate frequency spectra and calculate turbulence intensity</a:t>
                </a:r>
              </a:p>
              <a:p>
                <a:pPr marL="0" indent="0">
                  <a:buNone/>
                </a:pPr>
                <a14:m>
                  <m:oMathPara xmlns:m="http://schemas.openxmlformats.org/officeDocument/2006/math">
                    <m:oMathParaPr>
                      <m:jc m:val="centerGroup"/>
                    </m:oMathParaPr>
                    <m:oMath xmlns:m="http://schemas.openxmlformats.org/officeDocument/2006/math">
                      <m:r>
                        <a:rPr lang="en-US" sz="2200" b="0" i="1" smtClean="0">
                          <a:latin typeface="Cambria Math" panose="02040503050406030204" pitchFamily="18" charset="0"/>
                        </a:rPr>
                        <m:t>𝑇𝐼</m:t>
                      </m:r>
                      <m:r>
                        <a:rPr lang="en-US" sz="2200" b="0" i="1" smtClean="0">
                          <a:latin typeface="Cambria Math" panose="02040503050406030204" pitchFamily="18" charset="0"/>
                        </a:rPr>
                        <m:t> ≡</m:t>
                      </m:r>
                      <m:f>
                        <m:fPr>
                          <m:ctrlPr>
                            <a:rPr lang="en-US" sz="2200" b="0" i="1" smtClean="0">
                              <a:latin typeface="Cambria Math" panose="02040503050406030204" pitchFamily="18" charset="0"/>
                              <a:ea typeface="Cambria Math" panose="02040503050406030204" pitchFamily="18" charset="0"/>
                            </a:rPr>
                          </m:ctrlPr>
                        </m:fPr>
                        <m:num>
                          <m:r>
                            <a:rPr lang="en-US" sz="2200" b="0" i="1" smtClean="0">
                              <a:latin typeface="Cambria Math" panose="02040503050406030204" pitchFamily="18" charset="0"/>
                              <a:ea typeface="Cambria Math" panose="02040503050406030204" pitchFamily="18" charset="0"/>
                            </a:rPr>
                            <m:t>𝑢</m:t>
                          </m:r>
                          <m:r>
                            <a:rPr lang="en-US" sz="2200" b="0" i="1" smtClean="0">
                              <a:latin typeface="Cambria Math" panose="02040503050406030204" pitchFamily="18" charset="0"/>
                              <a:ea typeface="Cambria Math" panose="02040503050406030204" pitchFamily="18" charset="0"/>
                            </a:rPr>
                            <m:t>′</m:t>
                          </m:r>
                        </m:num>
                        <m:den>
                          <m:r>
                            <a:rPr lang="en-US" sz="2200" b="0" i="1" smtClean="0">
                              <a:latin typeface="Cambria Math" panose="02040503050406030204" pitchFamily="18" charset="0"/>
                              <a:ea typeface="Cambria Math" panose="02040503050406030204" pitchFamily="18" charset="0"/>
                            </a:rPr>
                            <m:t>𝑈</m:t>
                          </m:r>
                        </m:den>
                      </m:f>
                    </m:oMath>
                  </m:oMathPara>
                </a14:m>
                <a:endParaRPr lang="en-US" sz="2200" dirty="0"/>
              </a:p>
              <a:p>
                <a14:m>
                  <m:oMath xmlns:m="http://schemas.openxmlformats.org/officeDocument/2006/math">
                    <m:sSup>
                      <m:sSupPr>
                        <m:ctrlPr>
                          <a:rPr lang="en-US" sz="2200" b="0" i="1" smtClean="0">
                            <a:latin typeface="Cambria Math" panose="02040503050406030204" pitchFamily="18" charset="0"/>
                          </a:rPr>
                        </m:ctrlPr>
                      </m:sSupPr>
                      <m:e>
                        <m:r>
                          <a:rPr lang="en-US" sz="2200" b="0" i="1" smtClean="0">
                            <a:latin typeface="Cambria Math" panose="02040503050406030204" pitchFamily="18" charset="0"/>
                          </a:rPr>
                          <m:t>𝑢</m:t>
                        </m:r>
                      </m:e>
                      <m:sup>
                        <m:r>
                          <a:rPr lang="en-US" sz="2200" b="0" i="1" smtClean="0">
                            <a:latin typeface="Cambria Math" panose="02040503050406030204" pitchFamily="18" charset="0"/>
                          </a:rPr>
                          <m:t>′</m:t>
                        </m:r>
                      </m:sup>
                    </m:sSup>
                    <m:r>
                      <a:rPr lang="en-US" sz="2200" b="0" i="1" smtClean="0">
                        <a:latin typeface="Cambria Math" panose="02040503050406030204" pitchFamily="18" charset="0"/>
                      </a:rPr>
                      <m:t>= </m:t>
                    </m:r>
                  </m:oMath>
                </a14:m>
                <a:r>
                  <a:rPr lang="en-US" sz="2200" dirty="0"/>
                  <a:t>RMS of turbulent velocity fluctuations</a:t>
                </a:r>
              </a:p>
              <a:p>
                <a14:m>
                  <m:oMath xmlns:m="http://schemas.openxmlformats.org/officeDocument/2006/math">
                    <m:r>
                      <a:rPr lang="en-US" sz="2200" b="0" i="1" smtClean="0">
                        <a:latin typeface="Cambria Math" panose="02040503050406030204" pitchFamily="18" charset="0"/>
                      </a:rPr>
                      <m:t>𝑈</m:t>
                    </m:r>
                    <m:r>
                      <a:rPr lang="en-US" sz="2200" b="0" i="1" smtClean="0">
                        <a:latin typeface="Cambria Math" panose="02040503050406030204" pitchFamily="18" charset="0"/>
                      </a:rPr>
                      <m:t>= </m:t>
                    </m:r>
                  </m:oMath>
                </a14:m>
                <a:r>
                  <a:rPr lang="en-US" sz="2200" dirty="0"/>
                  <a:t>Mean velocity</a:t>
                </a:r>
              </a:p>
              <a:p>
                <a:pPr marL="0" indent="0">
                  <a:buNone/>
                </a:pPr>
                <a:endParaRPr lang="en-US" sz="2200" dirty="0"/>
              </a:p>
            </p:txBody>
          </p:sp>
        </mc:Choice>
        <mc:Fallback xmlns="">
          <p:sp>
            <p:nvSpPr>
              <p:cNvPr id="5" name="Content Placeholder 4">
                <a:extLst>
                  <a:ext uri="{FF2B5EF4-FFF2-40B4-BE49-F238E27FC236}">
                    <a16:creationId xmlns:a16="http://schemas.microsoft.com/office/drawing/2014/main" id="{6AD0EA43-C18D-4DFC-B5B2-9B9B65BAABE8}"/>
                  </a:ext>
                </a:extLst>
              </p:cNvPr>
              <p:cNvSpPr>
                <a:spLocks noGrp="1" noRot="1" noChangeAspect="1" noMove="1" noResize="1" noEditPoints="1" noAdjustHandles="1" noChangeArrowheads="1" noChangeShapeType="1" noTextEdit="1"/>
              </p:cNvSpPr>
              <p:nvPr>
                <p:ph idx="13"/>
              </p:nvPr>
            </p:nvSpPr>
            <p:spPr>
              <a:xfrm>
                <a:off x="6297696" y="1077543"/>
                <a:ext cx="5640403" cy="6056904"/>
              </a:xfrm>
              <a:blipFill>
                <a:blip r:embed="rId3"/>
                <a:stretch>
                  <a:fillRect l="-1189" t="-604" r="-1514"/>
                </a:stretch>
              </a:blipFill>
            </p:spPr>
            <p:txBody>
              <a:bodyPr/>
              <a:lstStyle/>
              <a:p>
                <a:r>
                  <a:rPr lang="en-US">
                    <a:noFill/>
                  </a:rPr>
                  <a:t> </a:t>
                </a:r>
              </a:p>
            </p:txBody>
          </p:sp>
        </mc:Fallback>
      </mc:AlternateContent>
      <p:pic>
        <p:nvPicPr>
          <p:cNvPr id="6" name="Content Placeholder 8" descr="A picture containing indoor, building, floor, wall&#10;&#10;Description generated with high confidence">
            <a:extLst>
              <a:ext uri="{FF2B5EF4-FFF2-40B4-BE49-F238E27FC236}">
                <a16:creationId xmlns:a16="http://schemas.microsoft.com/office/drawing/2014/main" id="{74A823A3-62A6-4263-9E5D-43DC6093EA28}"/>
              </a:ext>
            </a:extLst>
          </p:cNvPr>
          <p:cNvPicPr>
            <a:picLocks noChangeAspect="1"/>
          </p:cNvPicPr>
          <p:nvPr/>
        </p:nvPicPr>
        <p:blipFill>
          <a:blip r:embed="rId4"/>
          <a:stretch>
            <a:fillRect/>
          </a:stretch>
        </p:blipFill>
        <p:spPr>
          <a:xfrm>
            <a:off x="2822534" y="1103318"/>
            <a:ext cx="2522560" cy="4939031"/>
          </a:xfrm>
          <a:prstGeom prst="rect">
            <a:avLst/>
          </a:prstGeom>
        </p:spPr>
      </p:pic>
      <p:pic>
        <p:nvPicPr>
          <p:cNvPr id="8" name="Picture 7" descr="A picture containing object&#10;&#10;Description generated with high confidence">
            <a:extLst>
              <a:ext uri="{FF2B5EF4-FFF2-40B4-BE49-F238E27FC236}">
                <a16:creationId xmlns:a16="http://schemas.microsoft.com/office/drawing/2014/main" id="{79861518-5235-4F0A-8AA5-B0BD5689FD36}"/>
              </a:ext>
            </a:extLst>
          </p:cNvPr>
          <p:cNvPicPr>
            <a:picLocks noChangeAspect="1"/>
          </p:cNvPicPr>
          <p:nvPr/>
        </p:nvPicPr>
        <p:blipFill>
          <a:blip r:embed="rId5"/>
          <a:stretch>
            <a:fillRect/>
          </a:stretch>
        </p:blipFill>
        <p:spPr>
          <a:xfrm>
            <a:off x="478311" y="2734664"/>
            <a:ext cx="1867921" cy="1676339"/>
          </a:xfrm>
          <a:prstGeom prst="rect">
            <a:avLst/>
          </a:prstGeom>
        </p:spPr>
      </p:pic>
      <p:sp>
        <p:nvSpPr>
          <p:cNvPr id="7" name="TextBox 6">
            <a:extLst>
              <a:ext uri="{FF2B5EF4-FFF2-40B4-BE49-F238E27FC236}">
                <a16:creationId xmlns:a16="http://schemas.microsoft.com/office/drawing/2014/main" id="{3F6D5BEF-D251-4BE3-A243-372F1CB71875}"/>
              </a:ext>
            </a:extLst>
          </p:cNvPr>
          <p:cNvSpPr txBox="1"/>
          <p:nvPr/>
        </p:nvSpPr>
        <p:spPr>
          <a:xfrm>
            <a:off x="232385" y="4411003"/>
            <a:ext cx="2568633" cy="276999"/>
          </a:xfrm>
          <a:prstGeom prst="rect">
            <a:avLst/>
          </a:prstGeom>
          <a:noFill/>
        </p:spPr>
        <p:txBody>
          <a:bodyPr wrap="square" rtlCol="0">
            <a:spAutoFit/>
          </a:bodyPr>
          <a:lstStyle/>
          <a:p>
            <a:pPr algn="ctr"/>
            <a:r>
              <a:rPr lang="en-US" sz="1200" b="1" dirty="0">
                <a:latin typeface="Verdana" panose="020B0604030504040204" pitchFamily="34" charset="0"/>
                <a:ea typeface="Verdana" panose="020B0604030504040204" pitchFamily="34" charset="0"/>
              </a:rPr>
              <a:t>Dantec Dynamics (2019)</a:t>
            </a:r>
          </a:p>
        </p:txBody>
      </p:sp>
    </p:spTree>
    <p:extLst>
      <p:ext uri="{BB962C8B-B14F-4D97-AF65-F5344CB8AC3E}">
        <p14:creationId xmlns:p14="http://schemas.microsoft.com/office/powerpoint/2010/main" val="1243894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8B1805B-BF3D-4FAB-A6CA-EEA2E1095ABD}"/>
              </a:ext>
            </a:extLst>
          </p:cNvPr>
          <p:cNvSpPr>
            <a:spLocks noGrp="1"/>
          </p:cNvSpPr>
          <p:nvPr>
            <p:ph type="sldNum" sz="quarter" idx="12"/>
          </p:nvPr>
        </p:nvSpPr>
        <p:spPr/>
        <p:txBody>
          <a:bodyPr/>
          <a:lstStyle/>
          <a:p>
            <a:fld id="{F1214C19-7B70-E548-A608-340680BFD9AE}" type="slidenum">
              <a:rPr lang="en-US" smtClean="0"/>
              <a:t>7</a:t>
            </a:fld>
            <a:endParaRPr lang="en-US" dirty="0"/>
          </a:p>
        </p:txBody>
      </p:sp>
      <p:sp>
        <p:nvSpPr>
          <p:cNvPr id="3" name="Title 2">
            <a:extLst>
              <a:ext uri="{FF2B5EF4-FFF2-40B4-BE49-F238E27FC236}">
                <a16:creationId xmlns:a16="http://schemas.microsoft.com/office/drawing/2014/main" id="{145FBDC0-37F0-493E-8762-ABBAB9662FB5}"/>
              </a:ext>
            </a:extLst>
          </p:cNvPr>
          <p:cNvSpPr>
            <a:spLocks noGrp="1"/>
          </p:cNvSpPr>
          <p:nvPr>
            <p:ph type="title"/>
          </p:nvPr>
        </p:nvSpPr>
        <p:spPr/>
        <p:txBody>
          <a:bodyPr/>
          <a:lstStyle/>
          <a:p>
            <a:r>
              <a:rPr lang="en-US" dirty="0"/>
              <a:t>Hotwire Anemometers</a:t>
            </a:r>
          </a:p>
        </p:txBody>
      </p:sp>
      <p:sp>
        <p:nvSpPr>
          <p:cNvPr id="4" name="Content Placeholder 3">
            <a:extLst>
              <a:ext uri="{FF2B5EF4-FFF2-40B4-BE49-F238E27FC236}">
                <a16:creationId xmlns:a16="http://schemas.microsoft.com/office/drawing/2014/main" id="{4B96BF3F-4A50-4737-A496-AF009377FF02}"/>
              </a:ext>
            </a:extLst>
          </p:cNvPr>
          <p:cNvSpPr>
            <a:spLocks noGrp="1"/>
          </p:cNvSpPr>
          <p:nvPr>
            <p:ph idx="1"/>
          </p:nvPr>
        </p:nvSpPr>
        <p:spPr>
          <a:xfrm>
            <a:off x="1020589" y="1303822"/>
            <a:ext cx="9681277" cy="1373172"/>
          </a:xfrm>
        </p:spPr>
        <p:txBody>
          <a:bodyPr>
            <a:normAutofit/>
          </a:bodyPr>
          <a:lstStyle/>
          <a:p>
            <a:r>
              <a:rPr lang="en-US" sz="2200" dirty="0"/>
              <a:t>Thermal anemometers, can be wires or films, fragile</a:t>
            </a:r>
          </a:p>
          <a:p>
            <a:r>
              <a:rPr lang="en-US" sz="2200" dirty="0"/>
              <a:t>Mean velocity and fluctuating velocity as well as direction</a:t>
            </a:r>
          </a:p>
          <a:p>
            <a:r>
              <a:rPr lang="en-US" sz="2200" dirty="0"/>
              <a:t>~50 kHz or higher frequency response</a:t>
            </a:r>
          </a:p>
        </p:txBody>
      </p:sp>
      <p:pic>
        <p:nvPicPr>
          <p:cNvPr id="6" name="Picture 2">
            <a:extLst>
              <a:ext uri="{FF2B5EF4-FFF2-40B4-BE49-F238E27FC236}">
                <a16:creationId xmlns:a16="http://schemas.microsoft.com/office/drawing/2014/main" id="{F9B85177-52CF-4BF7-B8B6-639067A5DBD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3721" y="2676994"/>
            <a:ext cx="10363200" cy="31971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a:extLst>
              <a:ext uri="{FF2B5EF4-FFF2-40B4-BE49-F238E27FC236}">
                <a16:creationId xmlns:a16="http://schemas.microsoft.com/office/drawing/2014/main" id="{D1241C8C-B9D9-4D94-A19A-E04520D73470}"/>
              </a:ext>
            </a:extLst>
          </p:cNvPr>
          <p:cNvSpPr txBox="1"/>
          <p:nvPr/>
        </p:nvSpPr>
        <p:spPr>
          <a:xfrm>
            <a:off x="4811004" y="5954811"/>
            <a:ext cx="2568633" cy="276999"/>
          </a:xfrm>
          <a:prstGeom prst="rect">
            <a:avLst/>
          </a:prstGeom>
          <a:noFill/>
        </p:spPr>
        <p:txBody>
          <a:bodyPr wrap="square" rtlCol="0">
            <a:spAutoFit/>
          </a:bodyPr>
          <a:lstStyle/>
          <a:p>
            <a:pPr algn="ctr"/>
            <a:r>
              <a:rPr lang="en-US" sz="1200" b="1" dirty="0">
                <a:latin typeface="Verdana" panose="020B0604030504040204" pitchFamily="34" charset="0"/>
                <a:ea typeface="Verdana" panose="020B0604030504040204" pitchFamily="34" charset="0"/>
              </a:rPr>
              <a:t>Dantec Dynamics (2019)</a:t>
            </a:r>
          </a:p>
        </p:txBody>
      </p:sp>
    </p:spTree>
    <p:extLst>
      <p:ext uri="{BB962C8B-B14F-4D97-AF65-F5344CB8AC3E}">
        <p14:creationId xmlns:p14="http://schemas.microsoft.com/office/powerpoint/2010/main" val="19116091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73E1F0E-913D-4438-AE3F-0C986594EAD5}"/>
              </a:ext>
            </a:extLst>
          </p:cNvPr>
          <p:cNvSpPr>
            <a:spLocks noGrp="1"/>
          </p:cNvSpPr>
          <p:nvPr>
            <p:ph type="sldNum" sz="quarter" idx="12"/>
          </p:nvPr>
        </p:nvSpPr>
        <p:spPr/>
        <p:txBody>
          <a:bodyPr/>
          <a:lstStyle/>
          <a:p>
            <a:fld id="{F1214C19-7B70-E548-A608-340680BFD9AE}" type="slidenum">
              <a:rPr lang="en-US" smtClean="0"/>
              <a:t>8</a:t>
            </a:fld>
            <a:endParaRPr lang="en-US" dirty="0"/>
          </a:p>
        </p:txBody>
      </p:sp>
      <p:sp>
        <p:nvSpPr>
          <p:cNvPr id="3" name="Title 2">
            <a:extLst>
              <a:ext uri="{FF2B5EF4-FFF2-40B4-BE49-F238E27FC236}">
                <a16:creationId xmlns:a16="http://schemas.microsoft.com/office/drawing/2014/main" id="{09C264AB-25FD-402E-9FD4-DD073F10AE6E}"/>
              </a:ext>
            </a:extLst>
          </p:cNvPr>
          <p:cNvSpPr>
            <a:spLocks noGrp="1"/>
          </p:cNvSpPr>
          <p:nvPr>
            <p:ph type="title"/>
          </p:nvPr>
        </p:nvSpPr>
        <p:spPr/>
        <p:txBody>
          <a:bodyPr/>
          <a:lstStyle/>
          <a:p>
            <a:r>
              <a:rPr lang="en-US" dirty="0"/>
              <a:t>Turbulence Intensity Comparisons</a:t>
            </a:r>
          </a:p>
        </p:txBody>
      </p:sp>
      <p:pic>
        <p:nvPicPr>
          <p:cNvPr id="6" name="Picture 5">
            <a:extLst>
              <a:ext uri="{FF2B5EF4-FFF2-40B4-BE49-F238E27FC236}">
                <a16:creationId xmlns:a16="http://schemas.microsoft.com/office/drawing/2014/main" id="{A9FF1D17-8ED7-422A-99FA-1113BDE717B2}"/>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541032" y="885677"/>
            <a:ext cx="11108578" cy="5374932"/>
          </a:xfrm>
          <a:prstGeom prst="rect">
            <a:avLst/>
          </a:prstGeom>
        </p:spPr>
      </p:pic>
    </p:spTree>
    <p:extLst>
      <p:ext uri="{BB962C8B-B14F-4D97-AF65-F5344CB8AC3E}">
        <p14:creationId xmlns:p14="http://schemas.microsoft.com/office/powerpoint/2010/main" val="27391399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FB6C7B3-58EC-4934-8FE4-2FF736B71159}"/>
              </a:ext>
            </a:extLst>
          </p:cNvPr>
          <p:cNvSpPr>
            <a:spLocks noGrp="1"/>
          </p:cNvSpPr>
          <p:nvPr>
            <p:ph type="sldNum" sz="quarter" idx="12"/>
          </p:nvPr>
        </p:nvSpPr>
        <p:spPr/>
        <p:txBody>
          <a:bodyPr/>
          <a:lstStyle/>
          <a:p>
            <a:fld id="{F1214C19-7B70-E548-A608-340680BFD9AE}" type="slidenum">
              <a:rPr lang="en-US" smtClean="0"/>
              <a:t>9</a:t>
            </a:fld>
            <a:endParaRPr lang="en-US" dirty="0"/>
          </a:p>
        </p:txBody>
      </p:sp>
      <p:sp>
        <p:nvSpPr>
          <p:cNvPr id="3" name="Title 2">
            <a:extLst>
              <a:ext uri="{FF2B5EF4-FFF2-40B4-BE49-F238E27FC236}">
                <a16:creationId xmlns:a16="http://schemas.microsoft.com/office/drawing/2014/main" id="{36342D26-8D69-4332-89CB-9AF6D4EB4B83}"/>
              </a:ext>
            </a:extLst>
          </p:cNvPr>
          <p:cNvSpPr>
            <a:spLocks noGrp="1"/>
          </p:cNvSpPr>
          <p:nvPr>
            <p:ph type="title"/>
          </p:nvPr>
        </p:nvSpPr>
        <p:spPr/>
        <p:txBody>
          <a:bodyPr/>
          <a:lstStyle/>
          <a:p>
            <a:r>
              <a:rPr lang="en-US" dirty="0"/>
              <a:t>Finding Lowest Turbulence Intensity</a:t>
            </a:r>
          </a:p>
        </p:txBody>
      </p:sp>
      <p:pic>
        <p:nvPicPr>
          <p:cNvPr id="7" name="Content Placeholder 6">
            <a:extLst>
              <a:ext uri="{FF2B5EF4-FFF2-40B4-BE49-F238E27FC236}">
                <a16:creationId xmlns:a16="http://schemas.microsoft.com/office/drawing/2014/main" id="{88672F2C-497A-42EC-9562-9B7627D60DE0}"/>
              </a:ext>
            </a:extLst>
          </p:cNvPr>
          <p:cNvPicPr>
            <a:picLocks noGrp="1" noChangeAspect="1"/>
          </p:cNvPicPr>
          <p:nvPr>
            <p:ph idx="1"/>
          </p:nvPr>
        </p:nvPicPr>
        <p:blipFill rotWithShape="1">
          <a:blip r:embed="rId3"/>
          <a:srcRect l="7411" t="2082" r="51175" b="1"/>
          <a:stretch/>
        </p:blipFill>
        <p:spPr>
          <a:xfrm>
            <a:off x="913721" y="990743"/>
            <a:ext cx="4926115" cy="5635405"/>
          </a:xfrm>
        </p:spPr>
      </p:pic>
      <p:sp>
        <p:nvSpPr>
          <p:cNvPr id="5" name="Content Placeholder 4">
            <a:extLst>
              <a:ext uri="{FF2B5EF4-FFF2-40B4-BE49-F238E27FC236}">
                <a16:creationId xmlns:a16="http://schemas.microsoft.com/office/drawing/2014/main" id="{952D15EA-FA07-49FD-BA59-7D5F57947A52}"/>
              </a:ext>
            </a:extLst>
          </p:cNvPr>
          <p:cNvSpPr>
            <a:spLocks noGrp="1"/>
          </p:cNvSpPr>
          <p:nvPr>
            <p:ph idx="13"/>
          </p:nvPr>
        </p:nvSpPr>
        <p:spPr>
          <a:xfrm>
            <a:off x="6026760" y="1117597"/>
            <a:ext cx="5792704" cy="5519839"/>
          </a:xfrm>
        </p:spPr>
        <p:txBody>
          <a:bodyPr>
            <a:noAutofit/>
          </a:bodyPr>
          <a:lstStyle/>
          <a:p>
            <a:r>
              <a:rPr lang="en-US" sz="2200" dirty="0"/>
              <a:t>Measurements taken for multiple freestream velocities at various fan blade angles</a:t>
            </a:r>
          </a:p>
          <a:p>
            <a:r>
              <a:rPr lang="en-US" sz="2200" dirty="0"/>
              <a:t>Two ways to change tunnel velocity:</a:t>
            </a:r>
          </a:p>
          <a:p>
            <a:pPr lvl="1"/>
            <a:r>
              <a:rPr lang="en-US" sz="2200" dirty="0"/>
              <a:t>Adjust angle of fan blades in the motor</a:t>
            </a:r>
          </a:p>
          <a:p>
            <a:pPr lvl="1"/>
            <a:r>
              <a:rPr lang="en-US" sz="2200" dirty="0"/>
              <a:t>Adjust motor RPM</a:t>
            </a:r>
          </a:p>
          <a:p>
            <a:r>
              <a:rPr lang="en-US" sz="2200" dirty="0"/>
              <a:t>Lowest turbulence intensity of 0.022% was achieved at: </a:t>
            </a:r>
          </a:p>
          <a:p>
            <a:pPr lvl="1"/>
            <a:r>
              <a:rPr lang="en-US" sz="2200" dirty="0"/>
              <a:t>7 m/s</a:t>
            </a:r>
          </a:p>
          <a:p>
            <a:pPr lvl="1"/>
            <a:r>
              <a:rPr lang="en-US" sz="2200" dirty="0"/>
              <a:t>17° – 24° fan blade angle</a:t>
            </a:r>
          </a:p>
          <a:p>
            <a:r>
              <a:rPr lang="en-US" sz="2200" dirty="0"/>
              <a:t>7 m/s result is desirable for direct numerical simulations</a:t>
            </a:r>
          </a:p>
        </p:txBody>
      </p:sp>
    </p:spTree>
    <p:extLst>
      <p:ext uri="{BB962C8B-B14F-4D97-AF65-F5344CB8AC3E}">
        <p14:creationId xmlns:p14="http://schemas.microsoft.com/office/powerpoint/2010/main" val="33686409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AB0520"/>
        </a:solidFill>
        <a:ln>
          <a:noFill/>
        </a:ln>
        <a:effectLst/>
      </a:spPr>
      <a:bodyPr rtlCol="0" anchor="ctr"/>
      <a:lstStyle>
        <a:defPPr algn="ctr">
          <a:defRPr sz="1800"/>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UofA_Little_Powerpoint_16-9_v2.potx" id="{A3312F0C-1945-421A-8AD3-72FA2F39E902}" vid="{09FA7465-73E0-4185-987F-57964FBFBBD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UofA_Little_Powerpoint_16-9_v2</Template>
  <TotalTime>1842</TotalTime>
  <Words>1897</Words>
  <Application>Microsoft Office PowerPoint</Application>
  <PresentationFormat>Widescreen</PresentationFormat>
  <Paragraphs>242</Paragraphs>
  <Slides>19</Slides>
  <Notes>19</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19</vt:i4>
      </vt:variant>
    </vt:vector>
  </HeadingPairs>
  <TitlesOfParts>
    <vt:vector size="25" baseType="lpstr">
      <vt:lpstr>Arial</vt:lpstr>
      <vt:lpstr>Calibri</vt:lpstr>
      <vt:lpstr>Cambria Math</vt:lpstr>
      <vt:lpstr>Times New Roman</vt:lpstr>
      <vt:lpstr>Verdana</vt:lpstr>
      <vt:lpstr>Office Theme</vt:lpstr>
      <vt:lpstr>PowerPoint Presentation</vt:lpstr>
      <vt:lpstr>Background - Laminar Separation Bubbles</vt:lpstr>
      <vt:lpstr>Laminar Separation Bubble</vt:lpstr>
      <vt:lpstr>Laminar Separation Bubble</vt:lpstr>
      <vt:lpstr>University of Arizona Subsonic Wind Tunnel</vt:lpstr>
      <vt:lpstr>Time-Resolved Velocity Measurements</vt:lpstr>
      <vt:lpstr>Hotwire Anemometers</vt:lpstr>
      <vt:lpstr>Turbulence Intensity Comparisons</vt:lpstr>
      <vt:lpstr>Finding Lowest Turbulence Intensity</vt:lpstr>
      <vt:lpstr>Hotwire Anemometer Frequency Spectra</vt:lpstr>
      <vt:lpstr>Conclusions</vt:lpstr>
      <vt:lpstr>Future Work</vt:lpstr>
      <vt:lpstr>Acknowledgements</vt:lpstr>
      <vt:lpstr>References</vt:lpstr>
      <vt:lpstr>PowerPoint Presentation</vt:lpstr>
      <vt:lpstr>University of Arizona Subsonic Wind Tunnel</vt:lpstr>
      <vt:lpstr>AME Facility</vt:lpstr>
      <vt:lpstr>Laminar Separation Bubble</vt:lpstr>
      <vt:lpstr>5-Hole Pitot Probe Manual Traverse</vt:lpstr>
    </vt:vector>
  </TitlesOfParts>
  <Company>The University of Arizona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Kirk Davis</dc:creator>
  <cp:lastModifiedBy>Kirk Davis</cp:lastModifiedBy>
  <cp:revision>105</cp:revision>
  <cp:lastPrinted>2019-04-02T07:13:37Z</cp:lastPrinted>
  <dcterms:created xsi:type="dcterms:W3CDTF">2019-03-29T00:16:16Z</dcterms:created>
  <dcterms:modified xsi:type="dcterms:W3CDTF">2019-04-02T07:14:03Z</dcterms:modified>
</cp:coreProperties>
</file>